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5" r:id="rId1"/>
    <p:sldMasterId id="2147484740" r:id="rId2"/>
  </p:sldMasterIdLst>
  <p:notesMasterIdLst>
    <p:notesMasterId r:id="rId20"/>
  </p:notesMasterIdLst>
  <p:handoutMasterIdLst>
    <p:handoutMasterId r:id="rId21"/>
  </p:handoutMasterIdLst>
  <p:sldIdLst>
    <p:sldId id="256" r:id="rId3"/>
    <p:sldId id="402" r:id="rId4"/>
    <p:sldId id="403" r:id="rId5"/>
    <p:sldId id="326" r:id="rId6"/>
    <p:sldId id="404" r:id="rId7"/>
    <p:sldId id="303" r:id="rId8"/>
    <p:sldId id="262" r:id="rId9"/>
    <p:sldId id="265" r:id="rId10"/>
    <p:sldId id="406" r:id="rId11"/>
    <p:sldId id="284" r:id="rId12"/>
    <p:sldId id="285" r:id="rId13"/>
    <p:sldId id="304" r:id="rId14"/>
    <p:sldId id="405" r:id="rId15"/>
    <p:sldId id="401" r:id="rId16"/>
    <p:sldId id="325" r:id="rId17"/>
    <p:sldId id="292" r:id="rId18"/>
    <p:sldId id="297" r:id="rId1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66"/>
    <a:srgbClr val="F3A795"/>
    <a:srgbClr val="00CC00"/>
    <a:srgbClr val="FF9999"/>
    <a:srgbClr val="6699FF"/>
    <a:srgbClr val="FF99FF"/>
    <a:srgbClr val="16F27A"/>
    <a:srgbClr val="95F3F3"/>
    <a:srgbClr val="9E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3806" autoAdjust="0"/>
  </p:normalViewPr>
  <p:slideViewPr>
    <p:cSldViewPr snapToGrid="0">
      <p:cViewPr>
        <p:scale>
          <a:sx n="79" d="100"/>
          <a:sy n="79" d="100"/>
        </p:scale>
        <p:origin x="-1746" y="-6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173482205996876E-2"/>
          <c:y val="0.12944363732645217"/>
          <c:w val="0.84165303558800619"/>
          <c:h val="0.818355471523376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7"/>
          <c:dPt>
            <c:idx val="0"/>
            <c:bubble3D val="0"/>
            <c:explosion val="14"/>
            <c:spPr>
              <a:solidFill>
                <a:srgbClr val="0070C0"/>
              </a:solidFill>
            </c:spPr>
          </c:dPt>
          <c:dPt>
            <c:idx val="1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explosion val="1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  <a:ln w="34925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2.9370861816369827E-2"/>
                  <c:y val="0.4889814540369167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41781220441545497"/>
                  <c:y val="-7.3634029950722776E-4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5.7975598330255022E-4"/>
                  <c:y val="-0.3393046774233441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30582590611115917"/>
                  <c:y val="6.436895514690111E-4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НДФЛ, тыс. руб.</c:v>
                </c:pt>
                <c:pt idx="1">
                  <c:v>Акцизы на ГСМ, тыс. руб.</c:v>
                </c:pt>
                <c:pt idx="2">
                  <c:v>Налоги на имущество, тыс. руб.</c:v>
                </c:pt>
                <c:pt idx="3">
                  <c:v>Налоги на совокупный доход, тыс. руб.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70059.13</c:v>
                </c:pt>
                <c:pt idx="1">
                  <c:v>6274</c:v>
                </c:pt>
                <c:pt idx="2">
                  <c:v>81935.11</c:v>
                </c:pt>
                <c:pt idx="3">
                  <c:v>4.9800000000000004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9"/>
            <c:spPr>
              <a:solidFill>
                <a:srgbClr val="7030A0"/>
              </a:solidFill>
            </c:spPr>
          </c:dPt>
          <c:dPt>
            <c:idx val="1"/>
            <c:bubble3D val="0"/>
            <c:explosion val="21"/>
            <c:spPr>
              <a:solidFill>
                <a:srgbClr val="00CC00"/>
              </a:solidFill>
            </c:spPr>
          </c:dPt>
          <c:dPt>
            <c:idx val="2"/>
            <c:bubble3D val="0"/>
            <c:explosion val="14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6.1474054012547151E-3"/>
                  <c:y val="0.3470424414491437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5174231992000107E-2"/>
                  <c:y val="0.55911756414304004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Доходы, от использования имущества, тыс. руб.</c:v>
                </c:pt>
                <c:pt idx="1">
                  <c:v>Доходы от продажи материальных и нематериальных активов, тыс. руб.</c:v>
                </c:pt>
                <c:pt idx="2">
                  <c:v>Штрафы, тыс. руб.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7700.68</c:v>
                </c:pt>
                <c:pt idx="1">
                  <c:v>6970.69</c:v>
                </c:pt>
                <c:pt idx="2">
                  <c:v>312.95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CC00"/>
            </a:solidFill>
          </c:spPr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1.3732291051822184E-2"/>
                  <c:y val="-9.917081189235675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4954920601576199"/>
                  <c:y val="-5.447142877056484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1.5330591769142332E-2"/>
                  <c:y val="-0.1400158052925212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Субсидии, тыс. руб.</c:v>
                </c:pt>
                <c:pt idx="1">
                  <c:v>Дотации, тыс. руб.</c:v>
                </c:pt>
                <c:pt idx="2">
                  <c:v>Иные межбюджетные трансферты, тыс. руб.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27762.99</c:v>
                </c:pt>
                <c:pt idx="1">
                  <c:v>10006</c:v>
                </c:pt>
                <c:pt idx="2">
                  <c:v>33414.6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Объем долга муниципального образования город Александров за 2014 год</a:t>
            </a:r>
            <a:endParaRPr lang="ru-RU" sz="1400" dirty="0"/>
          </a:p>
        </c:rich>
      </c:tx>
      <c:layout>
        <c:manualLayout>
          <c:xMode val="edge"/>
          <c:yMode val="edge"/>
          <c:x val="0.28271816990719989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9439383342276"/>
          <c:y val="8.6414583684235644E-2"/>
          <c:w val="0.54142229014682364"/>
          <c:h val="0.80997497606694235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Кредиты коммерческих банков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Объем долга на 01.01.2014</c:v>
                </c:pt>
                <c:pt idx="1">
                  <c:v>Объем долга на 31.12.2014</c:v>
                </c:pt>
              </c:strCache>
            </c:strRef>
          </c:cat>
          <c:val>
            <c:numRef>
              <c:f>Лист1!$B$2:$B$3</c:f>
              <c:numCache>
                <c:formatCode>#,##0.00_ ;\-#,##0.00\ </c:formatCode>
                <c:ptCount val="2"/>
                <c:pt idx="0">
                  <c:v>9500</c:v>
                </c:pt>
                <c:pt idx="1">
                  <c:v>16420.099999999999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Объем долга на 01.01.2014</c:v>
                </c:pt>
                <c:pt idx="1">
                  <c:v>Объем долга на 31.12.2014</c:v>
                </c:pt>
              </c:strCache>
            </c:strRef>
          </c:cat>
          <c:val>
            <c:numRef>
              <c:f>Лист1!$C$2:$C$3</c:f>
              <c:numCache>
                <c:formatCode>#,##0.00_ ;\-#,##0.00\ </c:formatCode>
                <c:ptCount val="2"/>
                <c:pt idx="0">
                  <c:v>30000</c:v>
                </c:pt>
                <c:pt idx="1">
                  <c:v>30000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gapDepth val="107"/>
        <c:shape val="pyramid"/>
        <c:axId val="37639296"/>
        <c:axId val="37640832"/>
        <c:axId val="0"/>
      </c:bar3DChart>
      <c:catAx>
        <c:axId val="37639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7640832"/>
        <c:crossesAt val="0"/>
        <c:auto val="0"/>
        <c:lblAlgn val="ctr"/>
        <c:lblOffset val="0"/>
        <c:noMultiLvlLbl val="0"/>
      </c:catAx>
      <c:valAx>
        <c:axId val="37640832"/>
        <c:scaling>
          <c:orientation val="minMax"/>
          <c:max val="700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ru-RU" sz="1200" b="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3.1166405573305109E-2"/>
              <c:y val="7.9996809740366381E-2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3763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13642972333662"/>
          <c:y val="0.26164056145255093"/>
          <c:w val="0.22140567267316863"/>
          <c:h val="0.350363984752764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45DA9-0CCF-435E-A043-CFDD6EA0A62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85A5D-A306-4E07-9749-A86EDFC0CF06}">
      <dgm:prSet phldrT="[Текст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alt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бюджета </a:t>
          </a:r>
        </a:p>
        <a:p>
          <a:r>
            <a:rPr lang="ru-RU" alt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244 441,13 тыс. руб. </a:t>
          </a:r>
          <a:endParaRPr lang="ru-RU" sz="2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20C2776-7BBF-42AF-87A9-88413D1D4ACA}" type="parTrans" cxnId="{2C5BA52F-4E16-4B4F-89F1-71A68EF87F60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2CD025-5138-4DA0-BCCE-B8D1AF5A6113}" type="sibTrans" cxnId="{2C5BA52F-4E16-4B4F-89F1-71A68EF87F60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51E6A37-5D0D-4961-9B6D-B524F4F91DE0}">
      <dgm:prSet phldrT="[Текст]"/>
      <dgm:spPr>
        <a:solidFill>
          <a:srgbClr val="92D05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158 273,22 тыс. руб.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D870EC-1D1F-448B-8D5A-93FED1CE10DB}" type="parTrans" cxnId="{E364D418-3530-4677-A501-3C73AE8ABF4E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43EB2E-F63E-4922-91C1-BE8162DF7D90}" type="sibTrans" cxnId="{E364D418-3530-4677-A501-3C73AE8ABF4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609ED3-A799-45C7-A4FE-94B4FDAC44EA}">
      <dgm:prSet phldrT="[Текст]"/>
      <dgm:spPr>
        <a:solidFill>
          <a:srgbClr val="92D05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</a:p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14 984,32 тыс. руб.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28D215-2B90-49BB-B459-79E7E58E2DBF}" type="parTrans" cxnId="{3AAE9D72-7331-4A9A-A00B-C46E0496B804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6A6348-09D6-4461-9162-9C1A3EF986B6}" type="sibTrans" cxnId="{3AAE9D72-7331-4A9A-A00B-C46E0496B80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2D579D-6DF0-4067-8689-6528EE5E5314}">
      <dgm:prSet/>
      <dgm:spPr>
        <a:solidFill>
          <a:srgbClr val="92D05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71 183,59 тыс. руб.</a:t>
          </a:r>
        </a:p>
      </dgm:t>
    </dgm:pt>
    <dgm:pt modelId="{D4EE341C-F78E-40B6-9976-8CD8133377FE}" type="parTrans" cxnId="{25F62849-B57A-4BFB-9C23-4DA8AF8CCE34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F8C6C1-DC01-49AA-B0E7-614CA81D66B0}" type="sibTrans" cxnId="{25F62849-B57A-4BFB-9C23-4DA8AF8CCE3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9431AB5-99B3-4BDA-9534-32CFC42A5443}" type="pres">
      <dgm:prSet presAssocID="{BD245DA9-0CCF-435E-A043-CFDD6EA0A6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399DD0-0459-4759-8E7D-35C485DCDDCB}" type="pres">
      <dgm:prSet presAssocID="{62285A5D-A306-4E07-9749-A86EDFC0CF06}" presName="root" presStyleCnt="0"/>
      <dgm:spPr/>
    </dgm:pt>
    <dgm:pt modelId="{7D32C5EE-B509-400C-9F14-2A4AE9CEA7F8}" type="pres">
      <dgm:prSet presAssocID="{62285A5D-A306-4E07-9749-A86EDFC0CF06}" presName="rootComposite" presStyleCnt="0"/>
      <dgm:spPr/>
    </dgm:pt>
    <dgm:pt modelId="{EF5F7250-9C3B-457F-9A08-A54F3EFE54ED}" type="pres">
      <dgm:prSet presAssocID="{62285A5D-A306-4E07-9749-A86EDFC0CF06}" presName="rootText" presStyleLbl="node1" presStyleIdx="0" presStyleCnt="1" custScaleX="180521" custLinFactNeighborX="-8643" custLinFactNeighborY="-1882"/>
      <dgm:spPr/>
      <dgm:t>
        <a:bodyPr/>
        <a:lstStyle/>
        <a:p>
          <a:endParaRPr lang="ru-RU"/>
        </a:p>
      </dgm:t>
    </dgm:pt>
    <dgm:pt modelId="{2E349B3A-CDC7-43C3-AB91-E5985C2BF982}" type="pres">
      <dgm:prSet presAssocID="{62285A5D-A306-4E07-9749-A86EDFC0CF06}" presName="rootConnector" presStyleLbl="node1" presStyleIdx="0" presStyleCnt="1"/>
      <dgm:spPr/>
      <dgm:t>
        <a:bodyPr/>
        <a:lstStyle/>
        <a:p>
          <a:endParaRPr lang="ru-RU"/>
        </a:p>
      </dgm:t>
    </dgm:pt>
    <dgm:pt modelId="{F57B1011-1BB0-43BD-BD0C-8774F5D33249}" type="pres">
      <dgm:prSet presAssocID="{62285A5D-A306-4E07-9749-A86EDFC0CF06}" presName="childShape" presStyleCnt="0"/>
      <dgm:spPr/>
    </dgm:pt>
    <dgm:pt modelId="{DD163B70-EA56-4858-A1F6-9E5EDC3ED4CB}" type="pres">
      <dgm:prSet presAssocID="{B6D870EC-1D1F-448B-8D5A-93FED1CE10D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8F5C6D92-868F-4516-B234-53DB3960E5F2}" type="pres">
      <dgm:prSet presAssocID="{F51E6A37-5D0D-4961-9B6D-B524F4F91DE0}" presName="childText" presStyleLbl="bgAcc1" presStyleIdx="0" presStyleCnt="3" custScaleX="176708" custLinFactNeighborX="-6710" custLinFactNeighborY="-6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EEAFD-6DCB-4917-AF83-19C0F2F837E5}" type="pres">
      <dgm:prSet presAssocID="{0828D215-2B90-49BB-B459-79E7E58E2DB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56CFDEB-A962-4AEC-B9AB-36A50D1B0EF3}" type="pres">
      <dgm:prSet presAssocID="{98609ED3-A799-45C7-A4FE-94B4FDAC44EA}" presName="childText" presStyleLbl="bgAcc1" presStyleIdx="1" presStyleCnt="3" custScaleX="176482" custLinFactNeighborX="-6355" custLinFactNeighborY="-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475D1-F6E2-4306-B174-EBDD7EABA176}" type="pres">
      <dgm:prSet presAssocID="{D4EE341C-F78E-40B6-9976-8CD8133377F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5134740-695C-434D-9D61-18A8539578FB}" type="pres">
      <dgm:prSet presAssocID="{1D2D579D-6DF0-4067-8689-6528EE5E5314}" presName="childText" presStyleLbl="bgAcc1" presStyleIdx="2" presStyleCnt="3" custScaleX="177979" custScaleY="89647" custLinFactNeighborX="-6990" custLinFactNeighborY="-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DD7D9-1D8F-4FAE-AC6D-6483E29BDE40}" type="presOf" srcId="{BD245DA9-0CCF-435E-A043-CFDD6EA0A62E}" destId="{A9431AB5-99B3-4BDA-9534-32CFC42A5443}" srcOrd="0" destOrd="0" presId="urn:microsoft.com/office/officeart/2005/8/layout/hierarchy3"/>
    <dgm:cxn modelId="{F58ECAD5-06E8-4B91-BAA7-0B1C80C6E530}" type="presOf" srcId="{1D2D579D-6DF0-4067-8689-6528EE5E5314}" destId="{55134740-695C-434D-9D61-18A8539578FB}" srcOrd="0" destOrd="0" presId="urn:microsoft.com/office/officeart/2005/8/layout/hierarchy3"/>
    <dgm:cxn modelId="{DA96B566-56A0-4E8C-BAE6-3201240456F2}" type="presOf" srcId="{D4EE341C-F78E-40B6-9976-8CD8133377FE}" destId="{600475D1-F6E2-4306-B174-EBDD7EABA176}" srcOrd="0" destOrd="0" presId="urn:microsoft.com/office/officeart/2005/8/layout/hierarchy3"/>
    <dgm:cxn modelId="{13A94F26-9049-4759-8023-22F8DDA5D6C1}" type="presOf" srcId="{B6D870EC-1D1F-448B-8D5A-93FED1CE10DB}" destId="{DD163B70-EA56-4858-A1F6-9E5EDC3ED4CB}" srcOrd="0" destOrd="0" presId="urn:microsoft.com/office/officeart/2005/8/layout/hierarchy3"/>
    <dgm:cxn modelId="{0C62849E-B3BB-47FE-9651-D991645384AC}" type="presOf" srcId="{98609ED3-A799-45C7-A4FE-94B4FDAC44EA}" destId="{256CFDEB-A962-4AEC-B9AB-36A50D1B0EF3}" srcOrd="0" destOrd="0" presId="urn:microsoft.com/office/officeart/2005/8/layout/hierarchy3"/>
    <dgm:cxn modelId="{2B35AD19-F70D-4389-9435-4CAB7E932C3F}" type="presOf" srcId="{F51E6A37-5D0D-4961-9B6D-B524F4F91DE0}" destId="{8F5C6D92-868F-4516-B234-53DB3960E5F2}" srcOrd="0" destOrd="0" presId="urn:microsoft.com/office/officeart/2005/8/layout/hierarchy3"/>
    <dgm:cxn modelId="{E843E787-A841-4421-839F-71EEC46FA7DC}" type="presOf" srcId="{0828D215-2B90-49BB-B459-79E7E58E2DBF}" destId="{516EEAFD-6DCB-4917-AF83-19C0F2F837E5}" srcOrd="0" destOrd="0" presId="urn:microsoft.com/office/officeart/2005/8/layout/hierarchy3"/>
    <dgm:cxn modelId="{2C5BA52F-4E16-4B4F-89F1-71A68EF87F60}" srcId="{BD245DA9-0CCF-435E-A043-CFDD6EA0A62E}" destId="{62285A5D-A306-4E07-9749-A86EDFC0CF06}" srcOrd="0" destOrd="0" parTransId="{420C2776-7BBF-42AF-87A9-88413D1D4ACA}" sibTransId="{7E2CD025-5138-4DA0-BCCE-B8D1AF5A6113}"/>
    <dgm:cxn modelId="{3AAE9D72-7331-4A9A-A00B-C46E0496B804}" srcId="{62285A5D-A306-4E07-9749-A86EDFC0CF06}" destId="{98609ED3-A799-45C7-A4FE-94B4FDAC44EA}" srcOrd="1" destOrd="0" parTransId="{0828D215-2B90-49BB-B459-79E7E58E2DBF}" sibTransId="{A16A6348-09D6-4461-9162-9C1A3EF986B6}"/>
    <dgm:cxn modelId="{E364D418-3530-4677-A501-3C73AE8ABF4E}" srcId="{62285A5D-A306-4E07-9749-A86EDFC0CF06}" destId="{F51E6A37-5D0D-4961-9B6D-B524F4F91DE0}" srcOrd="0" destOrd="0" parTransId="{B6D870EC-1D1F-448B-8D5A-93FED1CE10DB}" sibTransId="{2343EB2E-F63E-4922-91C1-BE8162DF7D90}"/>
    <dgm:cxn modelId="{25F62849-B57A-4BFB-9C23-4DA8AF8CCE34}" srcId="{62285A5D-A306-4E07-9749-A86EDFC0CF06}" destId="{1D2D579D-6DF0-4067-8689-6528EE5E5314}" srcOrd="2" destOrd="0" parTransId="{D4EE341C-F78E-40B6-9976-8CD8133377FE}" sibTransId="{FCF8C6C1-DC01-49AA-B0E7-614CA81D66B0}"/>
    <dgm:cxn modelId="{1C3E491E-B08D-487E-B438-83CE46B67B23}" type="presOf" srcId="{62285A5D-A306-4E07-9749-A86EDFC0CF06}" destId="{2E349B3A-CDC7-43C3-AB91-E5985C2BF982}" srcOrd="1" destOrd="0" presId="urn:microsoft.com/office/officeart/2005/8/layout/hierarchy3"/>
    <dgm:cxn modelId="{026160F5-2DE6-42D7-9773-6070171D5C77}" type="presOf" srcId="{62285A5D-A306-4E07-9749-A86EDFC0CF06}" destId="{EF5F7250-9C3B-457F-9A08-A54F3EFE54ED}" srcOrd="0" destOrd="0" presId="urn:microsoft.com/office/officeart/2005/8/layout/hierarchy3"/>
    <dgm:cxn modelId="{41277119-3B1B-465D-92BF-602E3998D0F8}" type="presParOf" srcId="{A9431AB5-99B3-4BDA-9534-32CFC42A5443}" destId="{4E399DD0-0459-4759-8E7D-35C485DCDDCB}" srcOrd="0" destOrd="0" presId="urn:microsoft.com/office/officeart/2005/8/layout/hierarchy3"/>
    <dgm:cxn modelId="{F97827AA-296D-4653-BD58-D09C1962329F}" type="presParOf" srcId="{4E399DD0-0459-4759-8E7D-35C485DCDDCB}" destId="{7D32C5EE-B509-400C-9F14-2A4AE9CEA7F8}" srcOrd="0" destOrd="0" presId="urn:microsoft.com/office/officeart/2005/8/layout/hierarchy3"/>
    <dgm:cxn modelId="{90CA4C6D-73E0-4B98-A6B0-42854567C01A}" type="presParOf" srcId="{7D32C5EE-B509-400C-9F14-2A4AE9CEA7F8}" destId="{EF5F7250-9C3B-457F-9A08-A54F3EFE54ED}" srcOrd="0" destOrd="0" presId="urn:microsoft.com/office/officeart/2005/8/layout/hierarchy3"/>
    <dgm:cxn modelId="{B6472FE9-DEF6-45C6-9F6A-30083DB59432}" type="presParOf" srcId="{7D32C5EE-B509-400C-9F14-2A4AE9CEA7F8}" destId="{2E349B3A-CDC7-43C3-AB91-E5985C2BF982}" srcOrd="1" destOrd="0" presId="urn:microsoft.com/office/officeart/2005/8/layout/hierarchy3"/>
    <dgm:cxn modelId="{170BE489-95DF-4640-9894-4D1364600585}" type="presParOf" srcId="{4E399DD0-0459-4759-8E7D-35C485DCDDCB}" destId="{F57B1011-1BB0-43BD-BD0C-8774F5D33249}" srcOrd="1" destOrd="0" presId="urn:microsoft.com/office/officeart/2005/8/layout/hierarchy3"/>
    <dgm:cxn modelId="{EEF5FB62-D1A6-4A51-B6DE-2BDBE9FF8FAA}" type="presParOf" srcId="{F57B1011-1BB0-43BD-BD0C-8774F5D33249}" destId="{DD163B70-EA56-4858-A1F6-9E5EDC3ED4CB}" srcOrd="0" destOrd="0" presId="urn:microsoft.com/office/officeart/2005/8/layout/hierarchy3"/>
    <dgm:cxn modelId="{59A78541-1589-4A3C-A184-DC25222B276F}" type="presParOf" srcId="{F57B1011-1BB0-43BD-BD0C-8774F5D33249}" destId="{8F5C6D92-868F-4516-B234-53DB3960E5F2}" srcOrd="1" destOrd="0" presId="urn:microsoft.com/office/officeart/2005/8/layout/hierarchy3"/>
    <dgm:cxn modelId="{80397FFC-60D4-4F12-AAF0-1AFF85CC4678}" type="presParOf" srcId="{F57B1011-1BB0-43BD-BD0C-8774F5D33249}" destId="{516EEAFD-6DCB-4917-AF83-19C0F2F837E5}" srcOrd="2" destOrd="0" presId="urn:microsoft.com/office/officeart/2005/8/layout/hierarchy3"/>
    <dgm:cxn modelId="{2EEFE5EE-1F6C-4D8F-99B9-9729C56271C7}" type="presParOf" srcId="{F57B1011-1BB0-43BD-BD0C-8774F5D33249}" destId="{256CFDEB-A962-4AEC-B9AB-36A50D1B0EF3}" srcOrd="3" destOrd="0" presId="urn:microsoft.com/office/officeart/2005/8/layout/hierarchy3"/>
    <dgm:cxn modelId="{8F74B7B6-8E18-4C3E-891B-D14E2A93F838}" type="presParOf" srcId="{F57B1011-1BB0-43BD-BD0C-8774F5D33249}" destId="{600475D1-F6E2-4306-B174-EBDD7EABA176}" srcOrd="4" destOrd="0" presId="urn:microsoft.com/office/officeart/2005/8/layout/hierarchy3"/>
    <dgm:cxn modelId="{845B82DD-B3B7-43C0-8F6A-213552871589}" type="presParOf" srcId="{F57B1011-1BB0-43BD-BD0C-8774F5D33249}" destId="{55134740-695C-434D-9D61-18A8539578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45DA9-0CCF-435E-A043-CFDD6EA0A62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85A5D-A306-4E07-9749-A86EDFC0CF06}">
      <dgm:prSet phldrT="[Текст]" custT="1"/>
      <dgm:spPr>
        <a:solidFill>
          <a:srgbClr val="0070C0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altLang="ru-RU" sz="24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alt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бюджета</a:t>
          </a:r>
        </a:p>
        <a:p>
          <a:r>
            <a:rPr lang="ru-RU" alt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272 653,55 тыс. руб.</a:t>
          </a:r>
        </a:p>
        <a:p>
          <a:endParaRPr lang="ru-RU" sz="2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20C2776-7BBF-42AF-87A9-88413D1D4ACA}" type="parTrans" cxnId="{2C5BA52F-4E16-4B4F-89F1-71A68EF87F60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2CD025-5138-4DA0-BCCE-B8D1AF5A6113}" type="sibTrans" cxnId="{2C5BA52F-4E16-4B4F-89F1-71A68EF87F60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51E6A37-5D0D-4961-9B6D-B524F4F91DE0}">
      <dgm:prSet phldrT="[Текст]" custT="1"/>
      <dgm:spPr>
        <a:solidFill>
          <a:srgbClr val="6699FF">
            <a:alpha val="90000"/>
          </a:srgbClr>
        </a:solidFill>
        <a:ln>
          <a:solidFill>
            <a:srgbClr val="6699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altLang="ru-RU" sz="14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alt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r>
            <a:rPr lang="ru-RU" alt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35 473,24 тыс. руб.</a:t>
          </a:r>
        </a:p>
        <a:p>
          <a:endParaRPr lang="ru-RU" sz="1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D870EC-1D1F-448B-8D5A-93FED1CE10DB}" type="parTrans" cxnId="{E364D418-3530-4677-A501-3C73AE8ABF4E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43EB2E-F63E-4922-91C1-BE8162DF7D90}" type="sibTrans" cxnId="{E364D418-3530-4677-A501-3C73AE8ABF4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609ED3-A799-45C7-A4FE-94B4FDAC44EA}">
      <dgm:prSet phldrT="[Текст]" custT="1"/>
      <dgm:spPr>
        <a:solidFill>
          <a:srgbClr val="6699FF">
            <a:alpha val="90000"/>
          </a:srgbClr>
        </a:solidFill>
        <a:ln>
          <a:solidFill>
            <a:srgbClr val="6699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altLang="ru-RU" sz="14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alt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Культура и кинематография</a:t>
          </a:r>
        </a:p>
        <a:p>
          <a:r>
            <a:rPr lang="ru-RU" alt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73 342,15 тыс. руб.</a:t>
          </a:r>
        </a:p>
        <a:p>
          <a:endParaRPr lang="ru-RU" sz="1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28D215-2B90-49BB-B459-79E7E58E2DBF}" type="parTrans" cxnId="{3AAE9D72-7331-4A9A-A00B-C46E0496B804}">
      <dgm:prSet/>
      <dgm:spPr>
        <a:solidFill>
          <a:srgbClr val="00B050"/>
        </a:solidFill>
        <a:ln>
          <a:solidFill>
            <a:srgbClr val="0070C0"/>
          </a:solidFill>
        </a:ln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6A6348-09D6-4461-9162-9C1A3EF986B6}" type="sibTrans" cxnId="{3AAE9D72-7331-4A9A-A00B-C46E0496B80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2D579D-6DF0-4067-8689-6528EE5E5314}">
      <dgm:prSet custT="1"/>
      <dgm:spPr>
        <a:solidFill>
          <a:srgbClr val="6699FF">
            <a:alpha val="90000"/>
          </a:srgbClr>
        </a:solidFill>
        <a:ln>
          <a:solidFill>
            <a:srgbClr val="6699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altLang="ru-RU" sz="14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alt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r>
            <a:rPr lang="ru-RU" alt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8 685,51 тыс. руб.</a:t>
          </a:r>
        </a:p>
        <a:p>
          <a:endParaRPr lang="ru-RU" altLang="ru-RU" sz="14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EE341C-F78E-40B6-9976-8CD8133377FE}" type="parTrans" cxnId="{25F62849-B57A-4BFB-9C23-4DA8AF8CCE34}">
      <dgm:prSet/>
      <dgm:spPr>
        <a:solidFill>
          <a:srgbClr val="00B050"/>
        </a:solidFill>
        <a:ln>
          <a:solidFill>
            <a:srgbClr val="0070C0"/>
          </a:solidFill>
        </a:ln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F8C6C1-DC01-49AA-B0E7-614CA81D66B0}" type="sibTrans" cxnId="{25F62849-B57A-4BFB-9C23-4DA8AF8CCE3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454D4EA-1C08-4309-A01B-B0B2110199F1}">
      <dgm:prSet custT="1"/>
      <dgm:spPr>
        <a:solidFill>
          <a:srgbClr val="6699FF">
            <a:alpha val="89804"/>
          </a:srgbClr>
        </a:solidFill>
        <a:ln>
          <a:solidFill>
            <a:srgbClr val="6699FF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29 652,45 тыс.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0BB83D-A133-49E8-804A-2116B73A843A}" type="parTrans" cxnId="{E6351E6A-407B-4D43-BC45-E3304D56E105}">
      <dgm:prSet/>
      <dgm:spPr/>
      <dgm:t>
        <a:bodyPr/>
        <a:lstStyle/>
        <a:p>
          <a:endParaRPr lang="ru-RU"/>
        </a:p>
      </dgm:t>
    </dgm:pt>
    <dgm:pt modelId="{350A9A52-8C88-45E6-95FC-DD288F42E1A9}" type="sibTrans" cxnId="{E6351E6A-407B-4D43-BC45-E3304D56E105}">
      <dgm:prSet/>
      <dgm:spPr/>
      <dgm:t>
        <a:bodyPr/>
        <a:lstStyle/>
        <a:p>
          <a:endParaRPr lang="ru-RU"/>
        </a:p>
      </dgm:t>
    </dgm:pt>
    <dgm:pt modelId="{1077D4CD-91B9-4BD0-900C-7A6DBC0383A0}">
      <dgm:prSet custT="1"/>
      <dgm:spPr>
        <a:solidFill>
          <a:srgbClr val="6699FF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Прочие расходы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125 500,2 тыс.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A403984-2FC0-488D-A448-DA6951677DCC}" type="parTrans" cxnId="{4B9DFDE7-A5D9-4D8A-978B-A30348B17218}">
      <dgm:prSet/>
      <dgm:spPr/>
      <dgm:t>
        <a:bodyPr/>
        <a:lstStyle/>
        <a:p>
          <a:endParaRPr lang="ru-RU"/>
        </a:p>
      </dgm:t>
    </dgm:pt>
    <dgm:pt modelId="{A72D9E9F-D2E9-4DED-86EF-676D05D9F38F}" type="sibTrans" cxnId="{4B9DFDE7-A5D9-4D8A-978B-A30348B17218}">
      <dgm:prSet/>
      <dgm:spPr/>
      <dgm:t>
        <a:bodyPr/>
        <a:lstStyle/>
        <a:p>
          <a:endParaRPr lang="ru-RU"/>
        </a:p>
      </dgm:t>
    </dgm:pt>
    <dgm:pt modelId="{A9431AB5-99B3-4BDA-9534-32CFC42A5443}" type="pres">
      <dgm:prSet presAssocID="{BD245DA9-0CCF-435E-A043-CFDD6EA0A6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399DD0-0459-4759-8E7D-35C485DCDDCB}" type="pres">
      <dgm:prSet presAssocID="{62285A5D-A306-4E07-9749-A86EDFC0CF06}" presName="root" presStyleCnt="0"/>
      <dgm:spPr/>
    </dgm:pt>
    <dgm:pt modelId="{7D32C5EE-B509-400C-9F14-2A4AE9CEA7F8}" type="pres">
      <dgm:prSet presAssocID="{62285A5D-A306-4E07-9749-A86EDFC0CF06}" presName="rootComposite" presStyleCnt="0"/>
      <dgm:spPr/>
    </dgm:pt>
    <dgm:pt modelId="{EF5F7250-9C3B-457F-9A08-A54F3EFE54ED}" type="pres">
      <dgm:prSet presAssocID="{62285A5D-A306-4E07-9749-A86EDFC0CF06}" presName="rootText" presStyleLbl="node1" presStyleIdx="0" presStyleCnt="1" custScaleX="303747" custScaleY="167665" custLinFactNeighborX="38308" custLinFactNeighborY="676"/>
      <dgm:spPr/>
      <dgm:t>
        <a:bodyPr/>
        <a:lstStyle/>
        <a:p>
          <a:endParaRPr lang="ru-RU"/>
        </a:p>
      </dgm:t>
    </dgm:pt>
    <dgm:pt modelId="{2E349B3A-CDC7-43C3-AB91-E5985C2BF982}" type="pres">
      <dgm:prSet presAssocID="{62285A5D-A306-4E07-9749-A86EDFC0CF06}" presName="rootConnector" presStyleLbl="node1" presStyleIdx="0" presStyleCnt="1"/>
      <dgm:spPr/>
      <dgm:t>
        <a:bodyPr/>
        <a:lstStyle/>
        <a:p>
          <a:endParaRPr lang="ru-RU"/>
        </a:p>
      </dgm:t>
    </dgm:pt>
    <dgm:pt modelId="{F57B1011-1BB0-43BD-BD0C-8774F5D33249}" type="pres">
      <dgm:prSet presAssocID="{62285A5D-A306-4E07-9749-A86EDFC0CF06}" presName="childShape" presStyleCnt="0"/>
      <dgm:spPr/>
    </dgm:pt>
    <dgm:pt modelId="{DD163B70-EA56-4858-A1F6-9E5EDC3ED4CB}" type="pres">
      <dgm:prSet presAssocID="{B6D870EC-1D1F-448B-8D5A-93FED1CE10DB}" presName="Name13" presStyleLbl="parChTrans1D2" presStyleIdx="0" presStyleCnt="5"/>
      <dgm:spPr/>
      <dgm:t>
        <a:bodyPr/>
        <a:lstStyle/>
        <a:p>
          <a:endParaRPr lang="ru-RU"/>
        </a:p>
      </dgm:t>
    </dgm:pt>
    <dgm:pt modelId="{8F5C6D92-868F-4516-B234-53DB3960E5F2}" type="pres">
      <dgm:prSet presAssocID="{F51E6A37-5D0D-4961-9B6D-B524F4F91DE0}" presName="childText" presStyleLbl="bgAcc1" presStyleIdx="0" presStyleCnt="5" custScaleX="326250" custScaleY="128600" custLinFactNeighborX="23217" custLinFactNeighborY="-1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EEAFD-6DCB-4917-AF83-19C0F2F837E5}" type="pres">
      <dgm:prSet presAssocID="{0828D215-2B90-49BB-B459-79E7E58E2DB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256CFDEB-A962-4AEC-B9AB-36A50D1B0EF3}" type="pres">
      <dgm:prSet presAssocID="{98609ED3-A799-45C7-A4FE-94B4FDAC44EA}" presName="childText" presStyleLbl="bgAcc1" presStyleIdx="1" presStyleCnt="5" custScaleX="325897" custLinFactNeighborX="25679" custLinFactNeighborY="4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475D1-F6E2-4306-B174-EBDD7EABA176}" type="pres">
      <dgm:prSet presAssocID="{D4EE341C-F78E-40B6-9976-8CD8133377FE}" presName="Name13" presStyleLbl="parChTrans1D2" presStyleIdx="2" presStyleCnt="5"/>
      <dgm:spPr/>
      <dgm:t>
        <a:bodyPr/>
        <a:lstStyle/>
        <a:p>
          <a:endParaRPr lang="ru-RU"/>
        </a:p>
      </dgm:t>
    </dgm:pt>
    <dgm:pt modelId="{55134740-695C-434D-9D61-18A8539578FB}" type="pres">
      <dgm:prSet presAssocID="{1D2D579D-6DF0-4067-8689-6528EE5E5314}" presName="childText" presStyleLbl="bgAcc1" presStyleIdx="2" presStyleCnt="5" custScaleX="322233" custScaleY="89647" custLinFactNeighborX="31749" custLinFactNeighborY="11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320DE-1506-4BEB-BA32-E16876249D0E}" type="pres">
      <dgm:prSet presAssocID="{4C0BB83D-A133-49E8-804A-2116B73A843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3A6AECC-AADA-4CBA-8902-D2EBF98A7F28}" type="pres">
      <dgm:prSet presAssocID="{5454D4EA-1C08-4309-A01B-B0B2110199F1}" presName="childText" presStyleLbl="bgAcc1" presStyleIdx="3" presStyleCnt="5" custScaleX="321833" custLinFactNeighborX="33252" custLinFactNeighborY="5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6602-9078-4C91-A9D4-57513743691D}" type="pres">
      <dgm:prSet presAssocID="{5A403984-2FC0-488D-A448-DA6951677DC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39AB138-96AC-4D06-9F6B-8D3F78B63232}" type="pres">
      <dgm:prSet presAssocID="{1077D4CD-91B9-4BD0-900C-7A6DBC0383A0}" presName="childText" presStyleLbl="bgAcc1" presStyleIdx="4" presStyleCnt="5" custScaleX="326106" custLinFactNeighborX="31035" custLinFactNeighborY="-1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1A4DE-38F7-4E76-8A34-925818944A93}" type="presOf" srcId="{F51E6A37-5D0D-4961-9B6D-B524F4F91DE0}" destId="{8F5C6D92-868F-4516-B234-53DB3960E5F2}" srcOrd="0" destOrd="0" presId="urn:microsoft.com/office/officeart/2005/8/layout/hierarchy3"/>
    <dgm:cxn modelId="{D346CD63-5BA3-4B8E-B14B-796EB6835499}" type="presOf" srcId="{98609ED3-A799-45C7-A4FE-94B4FDAC44EA}" destId="{256CFDEB-A962-4AEC-B9AB-36A50D1B0EF3}" srcOrd="0" destOrd="0" presId="urn:microsoft.com/office/officeart/2005/8/layout/hierarchy3"/>
    <dgm:cxn modelId="{E6351E6A-407B-4D43-BC45-E3304D56E105}" srcId="{62285A5D-A306-4E07-9749-A86EDFC0CF06}" destId="{5454D4EA-1C08-4309-A01B-B0B2110199F1}" srcOrd="3" destOrd="0" parTransId="{4C0BB83D-A133-49E8-804A-2116B73A843A}" sibTransId="{350A9A52-8C88-45E6-95FC-DD288F42E1A9}"/>
    <dgm:cxn modelId="{4B9DFDE7-A5D9-4D8A-978B-A30348B17218}" srcId="{62285A5D-A306-4E07-9749-A86EDFC0CF06}" destId="{1077D4CD-91B9-4BD0-900C-7A6DBC0383A0}" srcOrd="4" destOrd="0" parTransId="{5A403984-2FC0-488D-A448-DA6951677DCC}" sibTransId="{A72D9E9F-D2E9-4DED-86EF-676D05D9F38F}"/>
    <dgm:cxn modelId="{CC62C2E2-36F0-4355-B624-F2A167592F6B}" type="presOf" srcId="{BD245DA9-0CCF-435E-A043-CFDD6EA0A62E}" destId="{A9431AB5-99B3-4BDA-9534-32CFC42A5443}" srcOrd="0" destOrd="0" presId="urn:microsoft.com/office/officeart/2005/8/layout/hierarchy3"/>
    <dgm:cxn modelId="{8F4ED926-5CFE-4997-859D-09B77F226889}" type="presOf" srcId="{5454D4EA-1C08-4309-A01B-B0B2110199F1}" destId="{83A6AECC-AADA-4CBA-8902-D2EBF98A7F28}" srcOrd="0" destOrd="0" presId="urn:microsoft.com/office/officeart/2005/8/layout/hierarchy3"/>
    <dgm:cxn modelId="{0EDEDF26-5A39-48C5-8E49-574791DB5596}" type="presOf" srcId="{62285A5D-A306-4E07-9749-A86EDFC0CF06}" destId="{2E349B3A-CDC7-43C3-AB91-E5985C2BF982}" srcOrd="1" destOrd="0" presId="urn:microsoft.com/office/officeart/2005/8/layout/hierarchy3"/>
    <dgm:cxn modelId="{50E871DD-E845-4114-968A-26C048560546}" type="presOf" srcId="{B6D870EC-1D1F-448B-8D5A-93FED1CE10DB}" destId="{DD163B70-EA56-4858-A1F6-9E5EDC3ED4CB}" srcOrd="0" destOrd="0" presId="urn:microsoft.com/office/officeart/2005/8/layout/hierarchy3"/>
    <dgm:cxn modelId="{ED0F0DD4-6DE1-43D4-A241-4414ABB72D67}" type="presOf" srcId="{1077D4CD-91B9-4BD0-900C-7A6DBC0383A0}" destId="{B39AB138-96AC-4D06-9F6B-8D3F78B63232}" srcOrd="0" destOrd="0" presId="urn:microsoft.com/office/officeart/2005/8/layout/hierarchy3"/>
    <dgm:cxn modelId="{71FEB3E8-2285-45A1-8631-61B0AC944488}" type="presOf" srcId="{1D2D579D-6DF0-4067-8689-6528EE5E5314}" destId="{55134740-695C-434D-9D61-18A8539578FB}" srcOrd="0" destOrd="0" presId="urn:microsoft.com/office/officeart/2005/8/layout/hierarchy3"/>
    <dgm:cxn modelId="{2C5BA52F-4E16-4B4F-89F1-71A68EF87F60}" srcId="{BD245DA9-0CCF-435E-A043-CFDD6EA0A62E}" destId="{62285A5D-A306-4E07-9749-A86EDFC0CF06}" srcOrd="0" destOrd="0" parTransId="{420C2776-7BBF-42AF-87A9-88413D1D4ACA}" sibTransId="{7E2CD025-5138-4DA0-BCCE-B8D1AF5A6113}"/>
    <dgm:cxn modelId="{3AAE9D72-7331-4A9A-A00B-C46E0496B804}" srcId="{62285A5D-A306-4E07-9749-A86EDFC0CF06}" destId="{98609ED3-A799-45C7-A4FE-94B4FDAC44EA}" srcOrd="1" destOrd="0" parTransId="{0828D215-2B90-49BB-B459-79E7E58E2DBF}" sibTransId="{A16A6348-09D6-4461-9162-9C1A3EF986B6}"/>
    <dgm:cxn modelId="{E364D418-3530-4677-A501-3C73AE8ABF4E}" srcId="{62285A5D-A306-4E07-9749-A86EDFC0CF06}" destId="{F51E6A37-5D0D-4961-9B6D-B524F4F91DE0}" srcOrd="0" destOrd="0" parTransId="{B6D870EC-1D1F-448B-8D5A-93FED1CE10DB}" sibTransId="{2343EB2E-F63E-4922-91C1-BE8162DF7D90}"/>
    <dgm:cxn modelId="{E16E5E22-2529-448E-8D26-5EC610D50391}" type="presOf" srcId="{0828D215-2B90-49BB-B459-79E7E58E2DBF}" destId="{516EEAFD-6DCB-4917-AF83-19C0F2F837E5}" srcOrd="0" destOrd="0" presId="urn:microsoft.com/office/officeart/2005/8/layout/hierarchy3"/>
    <dgm:cxn modelId="{25F62849-B57A-4BFB-9C23-4DA8AF8CCE34}" srcId="{62285A5D-A306-4E07-9749-A86EDFC0CF06}" destId="{1D2D579D-6DF0-4067-8689-6528EE5E5314}" srcOrd="2" destOrd="0" parTransId="{D4EE341C-F78E-40B6-9976-8CD8133377FE}" sibTransId="{FCF8C6C1-DC01-49AA-B0E7-614CA81D66B0}"/>
    <dgm:cxn modelId="{8A635FA2-72EE-4BD5-BCD0-0D50D67E253B}" type="presOf" srcId="{4C0BB83D-A133-49E8-804A-2116B73A843A}" destId="{C10320DE-1506-4BEB-BA32-E16876249D0E}" srcOrd="0" destOrd="0" presId="urn:microsoft.com/office/officeart/2005/8/layout/hierarchy3"/>
    <dgm:cxn modelId="{D5614B2B-8B2E-4E46-8A28-71EF126C0632}" type="presOf" srcId="{D4EE341C-F78E-40B6-9976-8CD8133377FE}" destId="{600475D1-F6E2-4306-B174-EBDD7EABA176}" srcOrd="0" destOrd="0" presId="urn:microsoft.com/office/officeart/2005/8/layout/hierarchy3"/>
    <dgm:cxn modelId="{82AA9E9C-91AD-47DA-BA6A-AB60AE57B5E5}" type="presOf" srcId="{62285A5D-A306-4E07-9749-A86EDFC0CF06}" destId="{EF5F7250-9C3B-457F-9A08-A54F3EFE54ED}" srcOrd="0" destOrd="0" presId="urn:microsoft.com/office/officeart/2005/8/layout/hierarchy3"/>
    <dgm:cxn modelId="{13AE4B21-F635-4798-A5EF-0BBBA804FBD7}" type="presOf" srcId="{5A403984-2FC0-488D-A448-DA6951677DCC}" destId="{CD276602-9078-4C91-A9D4-57513743691D}" srcOrd="0" destOrd="0" presId="urn:microsoft.com/office/officeart/2005/8/layout/hierarchy3"/>
    <dgm:cxn modelId="{DC0D3E82-EF51-489B-9FB5-26F9890CC8AB}" type="presParOf" srcId="{A9431AB5-99B3-4BDA-9534-32CFC42A5443}" destId="{4E399DD0-0459-4759-8E7D-35C485DCDDCB}" srcOrd="0" destOrd="0" presId="urn:microsoft.com/office/officeart/2005/8/layout/hierarchy3"/>
    <dgm:cxn modelId="{5E3DECCA-7B74-43D9-B8CA-F6A4A30D11D5}" type="presParOf" srcId="{4E399DD0-0459-4759-8E7D-35C485DCDDCB}" destId="{7D32C5EE-B509-400C-9F14-2A4AE9CEA7F8}" srcOrd="0" destOrd="0" presId="urn:microsoft.com/office/officeart/2005/8/layout/hierarchy3"/>
    <dgm:cxn modelId="{55FC9D78-B271-4506-97C4-7FC6B2BAF05B}" type="presParOf" srcId="{7D32C5EE-B509-400C-9F14-2A4AE9CEA7F8}" destId="{EF5F7250-9C3B-457F-9A08-A54F3EFE54ED}" srcOrd="0" destOrd="0" presId="urn:microsoft.com/office/officeart/2005/8/layout/hierarchy3"/>
    <dgm:cxn modelId="{B90EDD15-25DF-4A8B-892B-D76116396E4E}" type="presParOf" srcId="{7D32C5EE-B509-400C-9F14-2A4AE9CEA7F8}" destId="{2E349B3A-CDC7-43C3-AB91-E5985C2BF982}" srcOrd="1" destOrd="0" presId="urn:microsoft.com/office/officeart/2005/8/layout/hierarchy3"/>
    <dgm:cxn modelId="{321D6F4F-E73F-4559-AA37-72CF5850C3BF}" type="presParOf" srcId="{4E399DD0-0459-4759-8E7D-35C485DCDDCB}" destId="{F57B1011-1BB0-43BD-BD0C-8774F5D33249}" srcOrd="1" destOrd="0" presId="urn:microsoft.com/office/officeart/2005/8/layout/hierarchy3"/>
    <dgm:cxn modelId="{19450B8B-EABF-46FA-AA58-040CA9D42A00}" type="presParOf" srcId="{F57B1011-1BB0-43BD-BD0C-8774F5D33249}" destId="{DD163B70-EA56-4858-A1F6-9E5EDC3ED4CB}" srcOrd="0" destOrd="0" presId="urn:microsoft.com/office/officeart/2005/8/layout/hierarchy3"/>
    <dgm:cxn modelId="{5A51E13B-00A2-4D32-AC17-9BA455403026}" type="presParOf" srcId="{F57B1011-1BB0-43BD-BD0C-8774F5D33249}" destId="{8F5C6D92-868F-4516-B234-53DB3960E5F2}" srcOrd="1" destOrd="0" presId="urn:microsoft.com/office/officeart/2005/8/layout/hierarchy3"/>
    <dgm:cxn modelId="{FB33488E-AE68-47D5-BFA0-5FFF62313088}" type="presParOf" srcId="{F57B1011-1BB0-43BD-BD0C-8774F5D33249}" destId="{516EEAFD-6DCB-4917-AF83-19C0F2F837E5}" srcOrd="2" destOrd="0" presId="urn:microsoft.com/office/officeart/2005/8/layout/hierarchy3"/>
    <dgm:cxn modelId="{F1FBEC8F-50BE-47E4-94F6-5A1D7E8DA289}" type="presParOf" srcId="{F57B1011-1BB0-43BD-BD0C-8774F5D33249}" destId="{256CFDEB-A962-4AEC-B9AB-36A50D1B0EF3}" srcOrd="3" destOrd="0" presId="urn:microsoft.com/office/officeart/2005/8/layout/hierarchy3"/>
    <dgm:cxn modelId="{91ED4435-7D25-4314-A1AD-44E92F21248D}" type="presParOf" srcId="{F57B1011-1BB0-43BD-BD0C-8774F5D33249}" destId="{600475D1-F6E2-4306-B174-EBDD7EABA176}" srcOrd="4" destOrd="0" presId="urn:microsoft.com/office/officeart/2005/8/layout/hierarchy3"/>
    <dgm:cxn modelId="{FC0C74E5-D77B-4841-9DFC-FBB2F819C6E8}" type="presParOf" srcId="{F57B1011-1BB0-43BD-BD0C-8774F5D33249}" destId="{55134740-695C-434D-9D61-18A8539578FB}" srcOrd="5" destOrd="0" presId="urn:microsoft.com/office/officeart/2005/8/layout/hierarchy3"/>
    <dgm:cxn modelId="{062E2875-CA26-47D9-A515-9744B6B6562F}" type="presParOf" srcId="{F57B1011-1BB0-43BD-BD0C-8774F5D33249}" destId="{C10320DE-1506-4BEB-BA32-E16876249D0E}" srcOrd="6" destOrd="0" presId="urn:microsoft.com/office/officeart/2005/8/layout/hierarchy3"/>
    <dgm:cxn modelId="{40978A17-3079-405F-8682-603B2F2607D4}" type="presParOf" srcId="{F57B1011-1BB0-43BD-BD0C-8774F5D33249}" destId="{83A6AECC-AADA-4CBA-8902-D2EBF98A7F28}" srcOrd="7" destOrd="0" presId="urn:microsoft.com/office/officeart/2005/8/layout/hierarchy3"/>
    <dgm:cxn modelId="{2CBAD3C8-1E14-462A-B560-AFD42B002F33}" type="presParOf" srcId="{F57B1011-1BB0-43BD-BD0C-8774F5D33249}" destId="{CD276602-9078-4C91-A9D4-57513743691D}" srcOrd="8" destOrd="0" presId="urn:microsoft.com/office/officeart/2005/8/layout/hierarchy3"/>
    <dgm:cxn modelId="{049CE5A5-9BCB-4618-A61C-C37C1CD1C176}" type="presParOf" srcId="{F57B1011-1BB0-43BD-BD0C-8774F5D33249}" destId="{B39AB138-96AC-4D06-9F6B-8D3F78B6323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F7250-9C3B-457F-9A08-A54F3EFE54ED}">
      <dsp:nvSpPr>
        <dsp:cNvPr id="0" name=""/>
        <dsp:cNvSpPr/>
      </dsp:nvSpPr>
      <dsp:spPr>
        <a:xfrm>
          <a:off x="298492" y="0"/>
          <a:ext cx="3417714" cy="94662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бюджета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244 441,13 тыс. руб. </a:t>
          </a:r>
          <a:endParaRPr lang="ru-RU" sz="2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218" y="27726"/>
        <a:ext cx="3362262" cy="891173"/>
      </dsp:txXfrm>
    </dsp:sp>
    <dsp:sp modelId="{DD163B70-EA56-4858-A1F6-9E5EDC3ED4CB}">
      <dsp:nvSpPr>
        <dsp:cNvPr id="0" name=""/>
        <dsp:cNvSpPr/>
      </dsp:nvSpPr>
      <dsp:spPr>
        <a:xfrm>
          <a:off x="640264" y="946625"/>
          <a:ext cx="403775" cy="654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316"/>
              </a:lnTo>
              <a:lnTo>
                <a:pt x="403775" y="654316"/>
              </a:lnTo>
            </a:path>
          </a:pathLst>
        </a:custGeom>
        <a:noFill/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C6D92-868F-4516-B234-53DB3960E5F2}">
      <dsp:nvSpPr>
        <dsp:cNvPr id="0" name=""/>
        <dsp:cNvSpPr/>
      </dsp:nvSpPr>
      <dsp:spPr>
        <a:xfrm>
          <a:off x="1044039" y="1127628"/>
          <a:ext cx="2676419" cy="94662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158 273,22 тыс. руб.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1765" y="1155354"/>
        <a:ext cx="2620967" cy="891173"/>
      </dsp:txXfrm>
    </dsp:sp>
    <dsp:sp modelId="{516EEAFD-6DCB-4917-AF83-19C0F2F837E5}">
      <dsp:nvSpPr>
        <dsp:cNvPr id="0" name=""/>
        <dsp:cNvSpPr/>
      </dsp:nvSpPr>
      <dsp:spPr>
        <a:xfrm>
          <a:off x="640264" y="946625"/>
          <a:ext cx="409152" cy="1844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14"/>
              </a:lnTo>
              <a:lnTo>
                <a:pt x="409152" y="1844214"/>
              </a:lnTo>
            </a:path>
          </a:pathLst>
        </a:custGeom>
        <a:noFill/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FDEB-A962-4AEC-B9AB-36A50D1B0EF3}">
      <dsp:nvSpPr>
        <dsp:cNvPr id="0" name=""/>
        <dsp:cNvSpPr/>
      </dsp:nvSpPr>
      <dsp:spPr>
        <a:xfrm>
          <a:off x="1049416" y="2317527"/>
          <a:ext cx="2672996" cy="94662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14 984,32 тыс. руб.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7142" y="2345253"/>
        <a:ext cx="2617544" cy="891173"/>
      </dsp:txXfrm>
    </dsp:sp>
    <dsp:sp modelId="{600475D1-F6E2-4306-B174-EBDD7EABA176}">
      <dsp:nvSpPr>
        <dsp:cNvPr id="0" name=""/>
        <dsp:cNvSpPr/>
      </dsp:nvSpPr>
      <dsp:spPr>
        <a:xfrm>
          <a:off x="640264" y="946625"/>
          <a:ext cx="399534" cy="298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710"/>
              </a:lnTo>
              <a:lnTo>
                <a:pt x="399534" y="2986710"/>
              </a:lnTo>
            </a:path>
          </a:pathLst>
        </a:custGeom>
        <a:noFill/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34740-695C-434D-9D61-18A8539578FB}">
      <dsp:nvSpPr>
        <dsp:cNvPr id="0" name=""/>
        <dsp:cNvSpPr/>
      </dsp:nvSpPr>
      <dsp:spPr>
        <a:xfrm>
          <a:off x="1039798" y="3509025"/>
          <a:ext cx="2695670" cy="8486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71 183,59 тыс. руб.</a:t>
          </a:r>
        </a:p>
      </dsp:txBody>
      <dsp:txXfrm>
        <a:off x="1064653" y="3533880"/>
        <a:ext cx="2645960" cy="798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F7250-9C3B-457F-9A08-A54F3EFE54ED}">
      <dsp:nvSpPr>
        <dsp:cNvPr id="0" name=""/>
        <dsp:cNvSpPr/>
      </dsp:nvSpPr>
      <dsp:spPr>
        <a:xfrm>
          <a:off x="917560" y="3929"/>
          <a:ext cx="3297864" cy="910192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400" b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бюджета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272 653,55 тыс. руб.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4219" y="30588"/>
        <a:ext cx="3244546" cy="856874"/>
      </dsp:txXfrm>
    </dsp:sp>
    <dsp:sp modelId="{DD163B70-EA56-4858-A1F6-9E5EDC3ED4CB}">
      <dsp:nvSpPr>
        <dsp:cNvPr id="0" name=""/>
        <dsp:cNvSpPr/>
      </dsp:nvSpPr>
      <dsp:spPr>
        <a:xfrm>
          <a:off x="1247347" y="914122"/>
          <a:ext cx="115524" cy="41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107"/>
              </a:lnTo>
              <a:lnTo>
                <a:pt x="115524" y="419107"/>
              </a:lnTo>
            </a:path>
          </a:pathLst>
        </a:custGeom>
        <a:noFill/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C6D92-868F-4516-B234-53DB3960E5F2}">
      <dsp:nvSpPr>
        <dsp:cNvPr id="0" name=""/>
        <dsp:cNvSpPr/>
      </dsp:nvSpPr>
      <dsp:spPr>
        <a:xfrm>
          <a:off x="1362871" y="984167"/>
          <a:ext cx="2833748" cy="698122"/>
        </a:xfrm>
        <a:prstGeom prst="roundRect">
          <a:avLst>
            <a:gd name="adj" fmla="val 10000"/>
          </a:avLst>
        </a:prstGeom>
        <a:solidFill>
          <a:srgbClr val="6699FF">
            <a:alpha val="90000"/>
          </a:srgbClr>
        </a:solidFill>
        <a:ln w="15875" cap="flat" cmpd="sng" algn="ctr">
          <a:solidFill>
            <a:srgbClr val="6699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400" b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35 473,24 тыс.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83318" y="1004614"/>
        <a:ext cx="2792854" cy="657228"/>
      </dsp:txXfrm>
    </dsp:sp>
    <dsp:sp modelId="{516EEAFD-6DCB-4917-AF83-19C0F2F837E5}">
      <dsp:nvSpPr>
        <dsp:cNvPr id="0" name=""/>
        <dsp:cNvSpPr/>
      </dsp:nvSpPr>
      <dsp:spPr>
        <a:xfrm>
          <a:off x="1247347" y="914122"/>
          <a:ext cx="136909" cy="1262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624"/>
              </a:lnTo>
              <a:lnTo>
                <a:pt x="136909" y="1262624"/>
              </a:lnTo>
            </a:path>
          </a:pathLst>
        </a:custGeom>
        <a:noFill/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FDEB-A962-4AEC-B9AB-36A50D1B0EF3}">
      <dsp:nvSpPr>
        <dsp:cNvPr id="0" name=""/>
        <dsp:cNvSpPr/>
      </dsp:nvSpPr>
      <dsp:spPr>
        <a:xfrm>
          <a:off x="1384256" y="1905315"/>
          <a:ext cx="2830682" cy="542863"/>
        </a:xfrm>
        <a:prstGeom prst="roundRect">
          <a:avLst>
            <a:gd name="adj" fmla="val 10000"/>
          </a:avLst>
        </a:prstGeom>
        <a:solidFill>
          <a:srgbClr val="6699FF">
            <a:alpha val="90000"/>
          </a:srgbClr>
        </a:solidFill>
        <a:ln w="15875" cap="flat" cmpd="sng" algn="ctr">
          <a:solidFill>
            <a:srgbClr val="6699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400" b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Культура и кинематография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73 342,15 тыс.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0156" y="1921215"/>
        <a:ext cx="2798882" cy="511063"/>
      </dsp:txXfrm>
    </dsp:sp>
    <dsp:sp modelId="{600475D1-F6E2-4306-B174-EBDD7EABA176}">
      <dsp:nvSpPr>
        <dsp:cNvPr id="0" name=""/>
        <dsp:cNvSpPr/>
      </dsp:nvSpPr>
      <dsp:spPr>
        <a:xfrm>
          <a:off x="1247347" y="914122"/>
          <a:ext cx="189632" cy="194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827"/>
              </a:lnTo>
              <a:lnTo>
                <a:pt x="189632" y="1949827"/>
              </a:lnTo>
            </a:path>
          </a:pathLst>
        </a:custGeom>
        <a:noFill/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34740-695C-434D-9D61-18A8539578FB}">
      <dsp:nvSpPr>
        <dsp:cNvPr id="0" name=""/>
        <dsp:cNvSpPr/>
      </dsp:nvSpPr>
      <dsp:spPr>
        <a:xfrm>
          <a:off x="1436979" y="2620619"/>
          <a:ext cx="2798857" cy="486661"/>
        </a:xfrm>
        <a:prstGeom prst="roundRect">
          <a:avLst>
            <a:gd name="adj" fmla="val 10000"/>
          </a:avLst>
        </a:prstGeom>
        <a:solidFill>
          <a:srgbClr val="6699FF">
            <a:alpha val="90000"/>
          </a:srgbClr>
        </a:solidFill>
        <a:ln w="15875" cap="flat" cmpd="sng" algn="ctr">
          <a:solidFill>
            <a:srgbClr val="6699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400" b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8 685,51 тыс.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400" b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1233" y="2634873"/>
        <a:ext cx="2770349" cy="458153"/>
      </dsp:txXfrm>
    </dsp:sp>
    <dsp:sp modelId="{C10320DE-1506-4BEB-BA32-E16876249D0E}">
      <dsp:nvSpPr>
        <dsp:cNvPr id="0" name=""/>
        <dsp:cNvSpPr/>
      </dsp:nvSpPr>
      <dsp:spPr>
        <a:xfrm>
          <a:off x="1247347" y="914122"/>
          <a:ext cx="202686" cy="256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153"/>
              </a:lnTo>
              <a:lnTo>
                <a:pt x="202686" y="25671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6AECC-AADA-4CBA-8902-D2EBF98A7F28}">
      <dsp:nvSpPr>
        <dsp:cNvPr id="0" name=""/>
        <dsp:cNvSpPr/>
      </dsp:nvSpPr>
      <dsp:spPr>
        <a:xfrm>
          <a:off x="1450034" y="3209843"/>
          <a:ext cx="2795383" cy="542863"/>
        </a:xfrm>
        <a:prstGeom prst="roundRect">
          <a:avLst>
            <a:gd name="adj" fmla="val 10000"/>
          </a:avLst>
        </a:prstGeom>
        <a:solidFill>
          <a:srgbClr val="6699FF">
            <a:alpha val="89804"/>
          </a:srgbClr>
        </a:solidFill>
        <a:ln w="15875" cap="flat" cmpd="sng" algn="ctr">
          <a:solidFill>
            <a:srgbClr val="6699FF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29 652,45 тыс. руб.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5934" y="3225743"/>
        <a:ext cx="2763583" cy="511063"/>
      </dsp:txXfrm>
    </dsp:sp>
    <dsp:sp modelId="{CD276602-9078-4C91-A9D4-57513743691D}">
      <dsp:nvSpPr>
        <dsp:cNvPr id="0" name=""/>
        <dsp:cNvSpPr/>
      </dsp:nvSpPr>
      <dsp:spPr>
        <a:xfrm>
          <a:off x="1247347" y="914122"/>
          <a:ext cx="183430" cy="3207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7966"/>
              </a:lnTo>
              <a:lnTo>
                <a:pt x="183430" y="32079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B138-96AC-4D06-9F6B-8D3F78B63232}">
      <dsp:nvSpPr>
        <dsp:cNvPr id="0" name=""/>
        <dsp:cNvSpPr/>
      </dsp:nvSpPr>
      <dsp:spPr>
        <a:xfrm>
          <a:off x="1430777" y="3850656"/>
          <a:ext cx="2832497" cy="542863"/>
        </a:xfrm>
        <a:prstGeom prst="roundRect">
          <a:avLst>
            <a:gd name="adj" fmla="val 10000"/>
          </a:avLst>
        </a:prstGeom>
        <a:solidFill>
          <a:srgbClr val="6699FF">
            <a:alpha val="90000"/>
          </a:srgb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Прочие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125 500,2 тыс. руб.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6677" y="3866556"/>
        <a:ext cx="2800697" cy="511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0417DA-E6D3-4078-BC80-A3E451C529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14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727F2AE-5132-4A0F-BDFC-335E4EDFEC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987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1C2EB-9E8D-4D8D-991C-4EA391DD746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2740B-FFBF-424C-926E-0B6852B7040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0C734-DCDE-4ADE-8B10-8C16917821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9A268-FE4C-4A7E-8563-072450D39A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03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E66C-6140-4C51-8E5D-9622209D5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30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62F788A-68A8-488B-BC55-2CC3DD9E5FC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089AC-AB8E-426C-84F1-5800D3BAA7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46F03-FAB6-4B5F-BA93-66E394F81C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2D89B-BD81-4FEF-9E73-0BF73298FD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E1E2-5F3E-4B5F-9F36-39DB49E6D5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9EB69-11D4-48B4-9EE4-58060FD446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87A23-F386-42E9-94DD-57A7457BD9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BB190-2C77-436C-80B7-D1944CDF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2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CD6FC561-C39D-4570-A891-14C0FE6197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389D498D-5D11-4400-9005-7262A3C7A4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D6324-0F50-4753-B21D-2820E4A895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0C19F-7397-4845-90FE-3A77DDFB63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D1AB6-90C0-480C-8FA6-804787C828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29E5C-244D-4E1A-805F-A8FC5161D45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009FC-3339-4DD6-A9F4-603B1CC5693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58C82-BFBF-4365-9F13-E0A9D4EBF60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496FF-3A16-4171-B2E4-F24F8FBC96F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22478-B971-4474-9FF1-45B68B9D23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5A7AB-4051-4246-9AAD-9C9BEB6FC16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6794483-8E1D-40B9-845F-8A2402BF14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  <p:sldLayoutId id="2147484738" r:id="rId12"/>
    <p:sldLayoutId id="214748473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5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E2E65DE-962C-4D6C-BB02-EC7FCFF1CAF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esktop\&#1073;&#1102;&#1076;&#1078;&#1077;&#1090;%20&#1076;&#1083;&#1103;%20&#1075;&#1088;&#1072;&#1078;&#1076;&#1072;&#1085;%20&#1086;&#1090;&#1095;&#1077;&#1090;%202014\&#1073;&#1102;&#1076;&#1078;&#1077;&#1090;%20&#1040;&#1083;&#1077;&#1082;&#1089;&#1072;&#1085;&#1076;&#1088;&#1086;&#1074;%20&#1086;&#1090;&#1095;&#1077;&#1090;%20&#1079;&#1072;%202014%20&#1075;&#1086;&#1076;\&#1073;&#1102;&#1076;&#1078;&#1077;&#1090;%20&#1076;&#1083;&#1103;%20&#1075;&#1088;&#1072;&#1078;&#1076;&#1072;&#1085;%20&#1086;&#1090;&#1095;&#1077;&#1090;%20&#1079;&#1072;%202014%20&#1075;&#1086;&#1076;%20&#1040;&#1083;&#1077;&#1082;&#1089;&#1072;&#1085;&#1076;&#1088;&#1086;&#1074;.xls!&#1051;&#1080;&#1089;&#1090;2!R1C1:R9C3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esktop\&#1073;&#1102;&#1076;&#1078;&#1077;&#1090;%20&#1076;&#1083;&#1103;%20&#1075;&#1088;&#1072;&#1078;&#1076;&#1072;&#1085;%20&#1086;&#1090;&#1095;&#1077;&#1090;%202014\&#1073;&#1102;&#1076;&#1078;&#1077;&#1090;%20&#1040;&#1083;&#1077;&#1082;&#1089;&#1072;&#1085;&#1076;&#1088;&#1086;&#1074;%20&#1086;&#1090;&#1095;&#1077;&#1090;%20&#1079;&#1072;%202014%20&#1075;&#1086;&#1076;\&#1073;&#1102;&#1076;&#1078;&#1077;&#1090;%20&#1076;&#1083;&#1103;%20&#1075;&#1088;&#1072;&#1078;&#1076;&#1072;&#1085;%20&#1086;&#1090;&#1095;&#1077;&#1090;%20&#1079;&#1072;%202014%20&#1075;&#1086;&#1076;%20&#1040;&#1083;&#1077;&#1082;&#1089;&#1072;&#1085;&#1076;&#1088;&#1086;&#1074;.xls!&#1051;&#1080;&#1089;&#1090;2!R10C1:R19C3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C:\Users\1\Desktop\&#1073;&#1102;&#1076;&#1078;&#1077;&#1090;%20&#1076;&#1083;&#1103;%20&#1075;&#1088;&#1072;&#1078;&#1076;&#1072;&#1085;%20&#1086;&#1090;&#1095;&#1077;&#1090;%202014\&#1073;&#1102;&#1076;&#1078;&#1077;&#1090;%20&#1040;&#1083;&#1077;&#1082;&#1089;&#1072;&#1085;&#1076;&#1088;&#1086;&#1074;%20&#1086;&#1090;&#1095;&#1077;&#1090;%20&#1079;&#1072;%202014%20&#1075;&#1086;&#1076;\&#1073;&#1102;&#1076;&#1078;&#1077;&#1090;%20&#1076;&#1083;&#1103;%20&#1075;&#1088;&#1072;&#1078;&#1076;&#1072;&#1085;%20&#1086;&#1090;&#1095;&#1077;&#1090;%20&#1079;&#1072;%202014%20&#1075;&#1086;&#1076;%20&#1040;&#1083;&#1077;&#1082;&#1089;&#1072;&#1085;&#1076;&#1088;&#1086;&#1074;.xls!&#1051;&#1080;&#1089;&#1090;3!R7C2:R10C3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C:\Users\1\Desktop\&#1073;&#1102;&#1076;&#1078;&#1077;&#1090;%20&#1076;&#1083;&#1103;%20&#1075;&#1088;&#1072;&#1078;&#1076;&#1072;&#1085;%20&#1086;&#1090;&#1095;&#1077;&#1090;%202014\&#1073;&#1102;&#1076;&#1078;&#1077;&#1090;%20&#1040;&#1083;&#1077;&#1082;&#1089;&#1072;&#1085;&#1076;&#1088;&#1086;&#1074;%20&#1086;&#1090;&#1095;&#1077;&#1090;%20&#1079;&#1072;%202014%20&#1075;&#1086;&#1076;\&#1073;&#1102;&#1076;&#1078;&#1077;&#1090;%20&#1076;&#1083;&#1103;%20&#1075;&#1088;&#1072;&#1078;&#1076;&#1072;&#1085;%20&#1086;&#1090;&#1095;&#1077;&#1090;%20&#1079;&#1072;%202014%20&#1075;&#1086;&#1076;%20&#1040;&#1083;&#1077;&#1082;&#1089;&#1072;&#1085;&#1076;&#1088;&#1086;&#1074;.xls!&#1051;&#1080;&#1089;&#1090;3!R2C2:R5C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esktop\&#1073;&#1102;&#1076;&#1078;&#1077;&#1090;%20&#1076;&#1083;&#1103;%20&#1075;&#1088;&#1072;&#1078;&#1076;&#1072;&#1085;%20&#1086;&#1090;&#1095;&#1077;&#1090;%202014\&#1073;&#1102;&#1076;&#1078;&#1077;&#1090;%20&#1040;&#1083;&#1077;&#1082;&#1089;&#1072;&#1085;&#1076;&#1088;&#1086;&#1074;%20&#1086;&#1090;&#1095;&#1077;&#1090;%20&#1079;&#1072;%202014%20&#1075;&#1086;&#1076;\&#1073;&#1102;&#1076;&#1078;&#1077;&#1090;%20&#1076;&#1083;&#1103;%20&#1075;&#1088;&#1072;&#1078;&#1076;&#1072;&#1085;%20&#1086;&#1090;&#1095;&#1077;&#1090;%20&#1079;&#1072;%202014%20&#1075;&#1086;&#1076;%20&#1040;&#1083;&#1077;&#1082;&#1089;&#1072;&#1085;&#1076;&#1088;&#1086;&#1074;.xls!&#1051;&#1080;&#1089;&#1090;4!R1C1:R22C5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esktop\&#1073;&#1102;&#1076;&#1078;&#1077;&#1090;%20&#1076;&#1083;&#1103;%20&#1075;&#1088;&#1072;&#1078;&#1076;&#1072;&#1085;%20&#1086;&#1090;&#1095;&#1077;&#1090;%202014\&#1073;&#1102;&#1076;&#1078;&#1077;&#1090;%20&#1040;&#1083;&#1077;&#1082;&#1089;&#1072;&#1085;&#1076;&#1088;&#1086;&#1074;%20&#1086;&#1090;&#1095;&#1077;&#1090;%20&#1079;&#1072;%202014%20&#1075;&#1086;&#1076;\&#1073;&#1102;&#1076;&#1078;&#1077;&#1090;%20&#1076;&#1083;&#1103;%20&#1075;&#1088;&#1072;&#1078;&#1076;&#1072;&#1085;%20&#1086;&#1090;&#1095;&#1077;&#1090;%20&#1079;&#1072;%202014%20&#1075;&#1086;&#1076;%20&#1040;&#1083;&#1077;&#1082;&#1089;&#1072;&#1085;&#1076;&#1088;&#1086;&#1074;.xls!&#1051;&#1080;&#1089;&#1090;1!R1C2:R22C4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esktop\&#1073;&#1102;&#1076;&#1078;&#1077;&#1090;%20&#1076;&#1083;&#1103;%20&#1075;&#1088;&#1072;&#1078;&#1076;&#1072;&#1085;%20&#1086;&#1090;&#1095;&#1077;&#1090;%202014\&#1073;&#1102;&#1076;&#1078;&#1077;&#1090;%20&#1040;&#1083;&#1077;&#1082;&#1089;&#1072;&#1085;&#1076;&#1088;&#1086;&#1074;%20&#1086;&#1090;&#1095;&#1077;&#1090;%20&#1079;&#1072;%202014%20&#1075;&#1086;&#1076;\&#1073;&#1102;&#1076;&#1078;&#1077;&#1090;%20&#1076;&#1083;&#1103;%20&#1075;&#1088;&#1072;&#1078;&#1076;&#1072;&#1085;%20&#1086;&#1090;&#1095;&#1077;&#1090;%20&#1079;&#1072;%202014%20&#1075;&#1086;&#1076;%20&#1040;&#1083;&#1077;&#1082;&#1089;&#1072;&#1085;&#1076;&#1088;&#1086;&#1074;.xls!&#1051;&#1080;&#1089;&#1090;5!R2C2:R7C7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8488C4"/>
            </a:gs>
            <a:gs pos="100000">
              <a:schemeClr val="bg2">
                <a:lumMod val="48000"/>
                <a:alpha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0480" y="4759492"/>
            <a:ext cx="7353300" cy="8953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отчету об исполнении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Александров за 2014 год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31936" y="1232452"/>
            <a:ext cx="6910387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</a:t>
            </a:r>
            <a:br>
              <a:rPr lang="ru-RU" alt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br>
              <a:rPr lang="ru-RU" alt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F79D9E4-CDCC-4D8C-B107-86318F88D541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ru-RU" altLang="ru-RU" sz="140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3052" y="73811"/>
            <a:ext cx="8915400" cy="64808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 14 984,32 тыс. руб.</a:t>
            </a:r>
            <a:r>
              <a:rPr lang="ru-RU" alt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1880535"/>
              </p:ext>
            </p:extLst>
          </p:nvPr>
        </p:nvGraphicFramePr>
        <p:xfrm>
          <a:off x="298383" y="895150"/>
          <a:ext cx="9365381" cy="52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456A5B1-89DA-4213-93E6-219D17F08BD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ru-RU" altLang="ru-RU" sz="140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8915400" cy="56197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71 183,59 тыс. руб.</a:t>
            </a:r>
            <a:r>
              <a:rPr lang="ru-RU" alt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59906797"/>
              </p:ext>
            </p:extLst>
          </p:nvPr>
        </p:nvGraphicFramePr>
        <p:xfrm>
          <a:off x="577515" y="1227666"/>
          <a:ext cx="8758990" cy="466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2302" y="0"/>
            <a:ext cx="8915400" cy="3937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46237" y="6242618"/>
            <a:ext cx="1981200" cy="365125"/>
          </a:xfr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E3170BA-6068-42DB-9261-BBD6F16C6A56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ru-RU" altLang="ru-RU" sz="1400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96076"/>
              </p:ext>
            </p:extLst>
          </p:nvPr>
        </p:nvGraphicFramePr>
        <p:xfrm>
          <a:off x="115503" y="651561"/>
          <a:ext cx="9663764" cy="501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Лист" r:id="rId3" imgW="9997440" imgH="4252029" progId="Excel.Sheet.8">
                  <p:link updateAutomatic="1"/>
                </p:oleObj>
              </mc:Choice>
              <mc:Fallback>
                <p:oleObj name="Лист" r:id="rId3" imgW="9997440" imgH="4252029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503" y="651561"/>
                        <a:ext cx="9663764" cy="5017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2302" y="0"/>
            <a:ext cx="8915400" cy="3937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46237" y="6242618"/>
            <a:ext cx="1981200" cy="365125"/>
          </a:xfr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E3170BA-6068-42DB-9261-BBD6F16C6A56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ru-RU" altLang="ru-RU" sz="14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96916"/>
              </p:ext>
            </p:extLst>
          </p:nvPr>
        </p:nvGraphicFramePr>
        <p:xfrm>
          <a:off x="466590" y="596014"/>
          <a:ext cx="9060475" cy="497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Лист" r:id="rId3" imgW="9997440" imgH="4754785" progId="Excel.Sheet.8">
                  <p:link updateAutomatic="1"/>
                </p:oleObj>
              </mc:Choice>
              <mc:Fallback>
                <p:oleObj name="Лист" r:id="rId3" imgW="9997440" imgH="475478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590" y="596014"/>
                        <a:ext cx="9060475" cy="497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9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051" y="0"/>
            <a:ext cx="8915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образования город Александров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031247" y="6422458"/>
            <a:ext cx="1981200" cy="365125"/>
          </a:xfrm>
        </p:spPr>
        <p:txBody>
          <a:bodyPr/>
          <a:lstStyle/>
          <a:p>
            <a:pPr>
              <a:defRPr/>
            </a:pPr>
            <a:fld id="{64C9A268-FE4C-4A7E-8563-072450D39A6E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64317920"/>
              </p:ext>
            </p:extLst>
          </p:nvPr>
        </p:nvGraphicFramePr>
        <p:xfrm>
          <a:off x="1366788" y="3214838"/>
          <a:ext cx="7911966" cy="336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28826"/>
              </p:ext>
            </p:extLst>
          </p:nvPr>
        </p:nvGraphicFramePr>
        <p:xfrm>
          <a:off x="158750" y="1114425"/>
          <a:ext cx="79978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Лист" r:id="rId4" imgW="6705600" imgH="1043986" progId="Excel.Sheet.8">
                  <p:link updateAutomatic="1"/>
                </p:oleObj>
              </mc:Choice>
              <mc:Fallback>
                <p:oleObj name="Лист" r:id="rId4" imgW="6705600" imgH="1043986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50" y="1114425"/>
                        <a:ext cx="7997825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5691"/>
              </p:ext>
            </p:extLst>
          </p:nvPr>
        </p:nvGraphicFramePr>
        <p:xfrm>
          <a:off x="134938" y="2209800"/>
          <a:ext cx="43783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Лист" r:id="rId6" imgW="3650047" imgH="876257" progId="Excel.Sheet.8">
                  <p:link updateAutomatic="1"/>
                </p:oleObj>
              </mc:Choice>
              <mc:Fallback>
                <p:oleObj name="Лист" r:id="rId6" imgW="3650047" imgH="876257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938" y="2209800"/>
                        <a:ext cx="437832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59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63513"/>
            <a:ext cx="9378950" cy="35877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к отчету об исполнении бюджета муниципального образования город Александров за 2014 год</a:t>
            </a:r>
          </a:p>
        </p:txBody>
      </p:sp>
      <p:sp>
        <p:nvSpPr>
          <p:cNvPr id="3993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66001" y="6383957"/>
            <a:ext cx="1981200" cy="365125"/>
          </a:xfr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B2069DF-623E-4DA3-B6D9-1026B00CF52E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ru-RU" altLang="ru-RU" sz="140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2131" y="4427621"/>
          <a:ext cx="5014762" cy="490888"/>
        </p:xfrm>
        <a:graphic>
          <a:graphicData uri="http://schemas.openxmlformats.org/drawingml/2006/table">
            <a:tbl>
              <a:tblPr/>
              <a:tblGrid>
                <a:gridCol w="5014762"/>
              </a:tblGrid>
              <a:tr h="490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117244"/>
              </p:ext>
            </p:extLst>
          </p:nvPr>
        </p:nvGraphicFramePr>
        <p:xfrm>
          <a:off x="263291" y="817813"/>
          <a:ext cx="9227218" cy="552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Лист" r:id="rId3" imgW="8267687" imgH="7414249" progId="Excel.Sheet.8">
                  <p:link updateAutomatic="1"/>
                </p:oleObj>
              </mc:Choice>
              <mc:Fallback>
                <p:oleObj name="Лист" r:id="rId3" imgW="8267687" imgH="7414249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291" y="817813"/>
                        <a:ext cx="9227218" cy="5525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2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2FC6631-7BFE-49D6-829E-A982B391C609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ru-RU" altLang="ru-RU" sz="1400" dirty="0" smtClean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338138"/>
            <a:ext cx="8915400" cy="6191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Обращение к жителям муниципального образования город Александров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3875" y="1166813"/>
            <a:ext cx="8915400" cy="5031856"/>
          </a:xfrm>
        </p:spPr>
        <p:txBody>
          <a:bodyPr>
            <a:noAutofit/>
          </a:bodyPr>
          <a:lstStyle/>
          <a:p>
            <a:pPr marL="0" indent="354013" algn="ctr" eaLnBrk="1" hangingPunct="1">
              <a:buFontTx/>
              <a:buNone/>
              <a:defRPr/>
            </a:pPr>
            <a:endParaRPr lang="ru-RU" alt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города Александров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" indent="0" algn="ctr">
              <a:buNone/>
            </a:pPr>
            <a:endParaRPr lang="ru-RU" sz="20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отчетом об исполнении бюджета муниципального образования </a:t>
            </a: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Александров </a:t>
            </a:r>
            <a:r>
              <a:rPr lang="ru-RU" sz="3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2014 год можно ознакомится на официальном сайте финансового управления администрации </a:t>
            </a:r>
            <a:r>
              <a:rPr lang="ru-RU" sz="3200" b="1" spc="5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  <a:endParaRPr lang="en-US" sz="3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40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aleksfin.avo</a:t>
            </a: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D84FB74-88AC-493F-8F9A-0BA9AE981B7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ru-RU" altLang="ru-RU" sz="1400" smtClean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50825"/>
            <a:ext cx="8915400" cy="6191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для контактов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3875" y="1166813"/>
            <a:ext cx="8915400" cy="396875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Индекс: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601650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Город: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Улица: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Красной молодежи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Дом: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Телефон/факс: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(49244)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2-20-37</a:t>
            </a:r>
          </a:p>
          <a:p>
            <a:pPr marL="45720" indent="0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aleksfin.avo.ru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finansy@aleks.elcom.ru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64425" y="6248400"/>
            <a:ext cx="23114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2CE9416D-AAEC-4B45-AADA-EB8F36A0021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ru-RU" altLang="ru-RU" sz="1400" smtClean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100263" y="72992"/>
            <a:ext cx="57324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Содержание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96295" y="574438"/>
            <a:ext cx="8940210" cy="58477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763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98588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20875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43163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0363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57563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14763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1963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Предисловие</a:t>
            </a: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Показатели социально-экономического развития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города Александров </a:t>
            </a:r>
            <a:r>
              <a:rPr lang="ru-RU" altLang="ru-RU" sz="1100" b="1" dirty="0">
                <a:solidFill>
                  <a:srgbClr val="253729"/>
                </a:solidFill>
              </a:rPr>
              <a:t>за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2014 год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endParaRPr lang="ru-RU" altLang="ru-RU" sz="1100" b="1" dirty="0" smtClean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 smtClean="0">
                <a:solidFill>
                  <a:srgbClr val="253729"/>
                </a:solidFill>
              </a:rPr>
              <a:t>Информация о проведении публичных слушаний</a:t>
            </a: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ru-RU" altLang="ru-RU" sz="1100" b="1" i="1" dirty="0">
                <a:solidFill>
                  <a:srgbClr val="253729"/>
                </a:solidFill>
              </a:rPr>
              <a:t>			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Доходы бюджета</a:t>
            </a:r>
            <a:endParaRPr lang="ru-RU" altLang="ru-RU" sz="1100" b="1" i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ru-RU" altLang="ru-RU" sz="1100" b="1" i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Основные параметры бюджета муниципального образования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город Александров </a:t>
            </a:r>
            <a:r>
              <a:rPr lang="ru-RU" altLang="ru-RU" sz="1100" b="1" dirty="0">
                <a:solidFill>
                  <a:srgbClr val="253729"/>
                </a:solidFill>
              </a:rPr>
              <a:t>за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2014 </a:t>
            </a:r>
            <a:r>
              <a:rPr lang="ru-RU" altLang="ru-RU" sz="1100" b="1" dirty="0">
                <a:solidFill>
                  <a:srgbClr val="253729"/>
                </a:solidFill>
              </a:rPr>
              <a:t>год</a:t>
            </a: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Основные характеристики бюджета муниципального образования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город Александров </a:t>
            </a:r>
            <a:r>
              <a:rPr lang="ru-RU" altLang="ru-RU" sz="1100" b="1" dirty="0">
                <a:solidFill>
                  <a:srgbClr val="253729"/>
                </a:solidFill>
              </a:rPr>
              <a:t>за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2014 </a:t>
            </a:r>
            <a:r>
              <a:rPr lang="ru-RU" altLang="ru-RU" sz="1100" b="1" dirty="0">
                <a:solidFill>
                  <a:srgbClr val="253729"/>
                </a:solidFill>
              </a:rPr>
              <a:t>год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Структура доходов бюджета муниципального образования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город Александров </a:t>
            </a:r>
            <a:r>
              <a:rPr lang="ru-RU" altLang="ru-RU" sz="1100" b="1" dirty="0">
                <a:solidFill>
                  <a:srgbClr val="253729"/>
                </a:solidFill>
              </a:rPr>
              <a:t>в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2014 </a:t>
            </a:r>
            <a:r>
              <a:rPr lang="ru-RU" altLang="ru-RU" sz="1100" b="1" dirty="0">
                <a:solidFill>
                  <a:srgbClr val="253729"/>
                </a:solidFill>
              </a:rPr>
              <a:t>году</a:t>
            </a: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Налоговые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доходы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Недоимка по налоговым доходам</a:t>
            </a: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Неналоговые доходы</a:t>
            </a: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Безвозмездные поступления</a:t>
            </a: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Муниципальные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программы</a:t>
            </a: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 Расходы бюджета</a:t>
            </a: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Функциональная структура расходов за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2014 </a:t>
            </a:r>
            <a:r>
              <a:rPr lang="ru-RU" altLang="ru-RU" sz="1100" b="1" dirty="0">
                <a:solidFill>
                  <a:srgbClr val="253729"/>
                </a:solidFill>
              </a:rPr>
              <a:t>год</a:t>
            </a: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Муниципальный долг муниципального образования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город Александров </a:t>
            </a:r>
            <a:r>
              <a:rPr lang="ru-RU" altLang="ru-RU" sz="1100" b="1" dirty="0">
                <a:solidFill>
                  <a:srgbClr val="253729"/>
                </a:solidFill>
              </a:rPr>
              <a:t>в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2014 </a:t>
            </a:r>
            <a:r>
              <a:rPr lang="ru-RU" altLang="ru-RU" sz="1100" b="1" dirty="0">
                <a:solidFill>
                  <a:srgbClr val="253729"/>
                </a:solidFill>
              </a:rPr>
              <a:t>году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 </a:t>
            </a:r>
            <a:r>
              <a:rPr lang="ru-RU" altLang="ru-RU" sz="1100" b="1" dirty="0">
                <a:solidFill>
                  <a:srgbClr val="253729"/>
                </a:solidFill>
              </a:rPr>
              <a:t>Обращение к жителям муниципального образования </a:t>
            </a:r>
            <a:r>
              <a:rPr lang="ru-RU" altLang="ru-RU" sz="1100" b="1" dirty="0" smtClean="0">
                <a:solidFill>
                  <a:srgbClr val="253729"/>
                </a:solidFill>
              </a:rPr>
              <a:t>город Александров</a:t>
            </a: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100" b="1" dirty="0">
                <a:solidFill>
                  <a:srgbClr val="253729"/>
                </a:solidFill>
              </a:rPr>
              <a:t> Информация для контактов</a:t>
            </a:r>
          </a:p>
          <a:p>
            <a:pPr eaLnBrk="1" hangingPunct="1">
              <a:spcBef>
                <a:spcPts val="0"/>
              </a:spcBef>
            </a:pPr>
            <a:endParaRPr lang="ru-RU" altLang="ru-RU" sz="1100" b="1" dirty="0">
              <a:solidFill>
                <a:srgbClr val="2537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E72E231D-685F-4A66-9C11-2A9D5B9A0AE6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ru-RU" altLang="ru-RU" sz="14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9674" y="143376"/>
            <a:ext cx="8972550" cy="63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457200" algn="ctr"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Предисловие</a:t>
            </a:r>
          </a:p>
          <a:p>
            <a:pPr marL="0" indent="457200" algn="just"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 algn="just"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marL="0" indent="45720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исполнение бюджета по доходам. Задача участников бюджетного процесса 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marL="0" indent="45720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исполнение по расходам, которое 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муниципальных образованием расходных обязательств.</a:t>
            </a:r>
          </a:p>
          <a:p>
            <a:pPr marL="0" indent="45720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marL="0" indent="45720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marL="0" indent="45720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 народных депутатов города Александров. По результатам рассмотрения отчета об исполнении бюджета Совет народных депутатов города Александров принимает решение об его утверждении либо отклонении.   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87A23-F386-42E9-94DD-57A7457BD9C9}" type="slidenum">
              <a:rPr lang="ru-RU" altLang="ru-RU" smtClean="0">
                <a:solidFill>
                  <a:schemeClr val="tx2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7" y="91758"/>
            <a:ext cx="9121942" cy="161191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проведении публичных слушаний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1755" y="1771049"/>
            <a:ext cx="9471259" cy="48415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мая 2015 года Совет народных депутатов города Александров проведет публичные слушания по отчету об исполнении бюджета города за 2014 год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проведения: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Александров, ул. Свердлова, д. 2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Подать заявку на участие в публичных слушаниях, а также направить свои вопросы, замечания в проект рекомендаций участников публичных слушаний можно:</a:t>
            </a:r>
          </a:p>
          <a:p>
            <a:pPr algn="ctr">
              <a:buFontTx/>
              <a:buChar char="-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телефону (4922) 3-12-02</a:t>
            </a:r>
          </a:p>
          <a:p>
            <a:pPr algn="ctr">
              <a:buFontTx/>
              <a:buChar char="-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факсу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(4922)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2-20-05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электронной почте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aleksandrov@trytek.ru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отчетом об исполнении </a:t>
            </a:r>
            <a:r>
              <a:rPr lang="ru-RU" sz="18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2014 год после его утверждения можно будет ознакомиться на сайте финансового управления </a:t>
            </a:r>
          </a:p>
          <a:p>
            <a:pPr marL="45720" indent="0" algn="ctr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aleksfin.avo.ru</a:t>
            </a:r>
          </a:p>
          <a:p>
            <a:pPr marL="45720" indent="0" algn="ctr">
              <a:buNone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CAFBE651-63FD-4FE5-8261-95F255DB1936}" type="slidenum">
              <a:rPr lang="ru-RU" altLang="ru-RU" sz="1400" smtClean="0">
                <a:cs typeface="+mn-cs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ru-RU" altLang="ru-RU" sz="1400" smtClean="0"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" y="0"/>
            <a:ext cx="9454515" cy="104648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социально – экономического развития муниципального образования город Александров за 2014 год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5200" y="5076825"/>
            <a:ext cx="6488113" cy="784225"/>
          </a:xfrm>
        </p:spPr>
        <p:txBody>
          <a:bodyPr>
            <a:noAutofit/>
          </a:bodyPr>
          <a:lstStyle/>
          <a:p>
            <a:pPr algn="r" eaLnBrk="1" hangingPunct="1">
              <a:buFontTx/>
              <a:buNone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Прогнозируемое число субъектов малого и среднего предпринимательства – </a:t>
            </a:r>
            <a:r>
              <a:rPr lang="ru-RU" altLang="ru-RU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4280 ед.</a:t>
            </a:r>
          </a:p>
          <a:p>
            <a:pPr algn="r" eaLnBrk="1" hangingPunct="1">
              <a:buFontTx/>
              <a:buNone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Фактическое число субъектов малого и среднего предпринимательства – </a:t>
            </a:r>
            <a:r>
              <a:rPr lang="ru-RU" altLang="ru-RU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4280 ед.</a:t>
            </a:r>
          </a:p>
          <a:p>
            <a:pPr algn="r" eaLnBrk="1" hangingPunct="1">
              <a:buFontTx/>
              <a:buNone/>
            </a:pPr>
            <a:endPara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95525" y="1335088"/>
            <a:ext cx="5157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b="1" dirty="0"/>
              <a:t>Прогнозируемый  индекс потребительских цен </a:t>
            </a:r>
            <a:r>
              <a:rPr lang="ru-RU" altLang="ru-RU" sz="1200" b="1" dirty="0" smtClean="0"/>
              <a:t>– </a:t>
            </a:r>
            <a:r>
              <a:rPr lang="ru-RU" altLang="ru-RU" sz="1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105,6 </a:t>
            </a:r>
            <a:r>
              <a:rPr lang="ru-RU" altLang="ru-RU" sz="1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</a:p>
          <a:p>
            <a:r>
              <a:rPr lang="ru-RU" altLang="ru-RU" sz="1200" b="1" dirty="0"/>
              <a:t>Фактический индекс потребительских цен – </a:t>
            </a:r>
            <a:r>
              <a:rPr lang="ru-RU" altLang="ru-RU" sz="1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111,95 %</a:t>
            </a:r>
            <a:endParaRPr lang="ru-RU" altLang="ru-RU" sz="14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altLang="ru-RU" sz="12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68575" y="2519363"/>
            <a:ext cx="44846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altLang="ru-RU" sz="2000" dirty="0"/>
              <a:t> </a:t>
            </a:r>
            <a:r>
              <a:rPr lang="ru-RU" altLang="ru-RU" sz="2000" b="1" dirty="0"/>
              <a:t> </a:t>
            </a:r>
            <a:r>
              <a:rPr lang="ru-RU" altLang="ru-RU" sz="1200" b="1" dirty="0"/>
              <a:t>Прогнозируемый прожиточный минимум – </a:t>
            </a:r>
            <a:r>
              <a:rPr lang="ru-RU" altLang="ru-RU" sz="1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7500 руб</a:t>
            </a:r>
            <a:r>
              <a:rPr lang="ru-RU" altLang="ru-RU" sz="1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r"/>
            <a:r>
              <a:rPr lang="ru-RU" altLang="ru-RU" sz="1200" b="1" dirty="0"/>
              <a:t>Фактический прожиточный минимум  – </a:t>
            </a:r>
            <a:r>
              <a:rPr lang="ru-RU" altLang="ru-RU" sz="1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7954 </a:t>
            </a:r>
            <a:r>
              <a:rPr lang="ru-RU" altLang="ru-RU" sz="1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руб.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68575" y="3482975"/>
            <a:ext cx="6775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b="1" dirty="0"/>
              <a:t>Прогнозируемая среднемесячная номинальная начисленная заработная плата работников организаций (без учета субъектов малого предпринимательства) заработная плата – </a:t>
            </a:r>
            <a:r>
              <a:rPr lang="ru-RU" altLang="ru-RU" sz="1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21800,00 руб.</a:t>
            </a:r>
            <a:endParaRPr lang="ru-RU" altLang="ru-RU" sz="14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1200" b="1" dirty="0"/>
              <a:t>Фактическая среднемесячная номинальная начисленная заработная плата работников организаций (без учета субъектов малого предпринимательства) заработная плата – </a:t>
            </a:r>
            <a:r>
              <a:rPr lang="ru-RU" altLang="ru-RU" sz="1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24532,50 </a:t>
            </a:r>
            <a:r>
              <a:rPr lang="ru-RU" altLang="ru-RU" sz="1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руб.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9487" y="1335088"/>
            <a:ext cx="1533323" cy="112782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7700520" y="2245178"/>
            <a:ext cx="1428294" cy="112944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416930" y="3482975"/>
            <a:ext cx="1448932" cy="116806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7822880" y="4806414"/>
            <a:ext cx="1305934" cy="108464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744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/>
      <p:bldP spid="9" grpId="0" autoUpdateAnimBg="0"/>
      <p:bldP spid="10" grpId="0" autoUpdateAnimBg="0"/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43A26456-ED64-4D7E-B69F-AE3870F1E11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ru-RU" altLang="ru-RU" sz="1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386" y="-1"/>
            <a:ext cx="9220200" cy="87015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город Александров за 2014 год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88757" y="5557444"/>
            <a:ext cx="3484346" cy="91416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cs typeface="+mn-cs"/>
              </a:rPr>
              <a:t>Доходы в расчете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cs typeface="+mn-cs"/>
              </a:rPr>
              <a:t>на 1 человека</a:t>
            </a:r>
            <a:r>
              <a:rPr lang="ru-RU" altLang="ru-RU" sz="1800" dirty="0" smtClean="0">
                <a:cs typeface="+mn-cs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cs typeface="+mn-cs"/>
              </a:rPr>
              <a:t>4,04 тыс. руб.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384409" y="5557444"/>
            <a:ext cx="3327481" cy="914166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cs typeface="+mn-cs"/>
              </a:rPr>
              <a:t>Расходы в расчете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cs typeface="+mn-cs"/>
              </a:rPr>
              <a:t>на 1 человека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cs typeface="+mn-cs"/>
              </a:rPr>
              <a:t>4,51 тыс. руб.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84922470"/>
              </p:ext>
            </p:extLst>
          </p:nvPr>
        </p:nvGraphicFramePr>
        <p:xfrm>
          <a:off x="0" y="978241"/>
          <a:ext cx="4341967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Табличка 10"/>
          <p:cNvSpPr/>
          <p:nvPr/>
        </p:nvSpPr>
        <p:spPr>
          <a:xfrm>
            <a:off x="4108366" y="1010653"/>
            <a:ext cx="1951662" cy="91440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4069663157"/>
              </p:ext>
            </p:extLst>
          </p:nvPr>
        </p:nvGraphicFramePr>
        <p:xfrm>
          <a:off x="5409399" y="1010653"/>
          <a:ext cx="449660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849" y="91758"/>
            <a:ext cx="9182100" cy="60039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образования город Александров за 2014 год</a:t>
            </a:r>
          </a:p>
        </p:txBody>
      </p:sp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606025C-C087-4C00-9F83-703BC1A5282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ru-RU" altLang="ru-RU" sz="140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64870"/>
              </p:ext>
            </p:extLst>
          </p:nvPr>
        </p:nvGraphicFramePr>
        <p:xfrm>
          <a:off x="413886" y="971349"/>
          <a:ext cx="8893743" cy="515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Лист" r:id="rId3" imgW="5913228" imgH="4876908" progId="Excel.Sheet.8">
                  <p:link updateAutomatic="1"/>
                </p:oleObj>
              </mc:Choice>
              <mc:Fallback>
                <p:oleObj name="Лист" r:id="rId3" imgW="5913228" imgH="4876908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886" y="971349"/>
                        <a:ext cx="8893743" cy="5157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5752" y="164097"/>
            <a:ext cx="8915400" cy="56742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158 273,22 тыс. руб.</a:t>
            </a:r>
          </a:p>
        </p:txBody>
      </p:sp>
      <p:sp>
        <p:nvSpPr>
          <p:cNvPr id="30722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30F460A-2133-4252-98B2-016E3153744A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ru-RU" altLang="ru-RU" sz="1400" smtClean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64702574"/>
              </p:ext>
            </p:extLst>
          </p:nvPr>
        </p:nvGraphicFramePr>
        <p:xfrm>
          <a:off x="698098" y="967784"/>
          <a:ext cx="8378525" cy="493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849" y="91758"/>
            <a:ext cx="9182100" cy="60039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Недоимка по налогам и сборам за 2014 год</a:t>
            </a:r>
          </a:p>
        </p:txBody>
      </p:sp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606025C-C087-4C00-9F83-703BC1A5282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ru-RU" altLang="ru-RU" sz="140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47834"/>
              </p:ext>
            </p:extLst>
          </p:nvPr>
        </p:nvGraphicFramePr>
        <p:xfrm>
          <a:off x="874780" y="1058879"/>
          <a:ext cx="8365473" cy="469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Лист" r:id="rId3" imgW="5730240" imgH="3215608" progId="Excel.Sheet.8">
                  <p:link updateAutomatic="1"/>
                </p:oleObj>
              </mc:Choice>
              <mc:Fallback>
                <p:oleObj name="Лист" r:id="rId3" imgW="5730240" imgH="3215608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780" y="1058879"/>
                        <a:ext cx="8365473" cy="4694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6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Другая 10">
      <a:dk1>
        <a:sysClr val="windowText" lastClr="000000"/>
      </a:dk1>
      <a:lt1>
        <a:srgbClr val="94A3DE"/>
      </a:lt1>
      <a:dk2>
        <a:srgbClr val="212745"/>
      </a:dk2>
      <a:lt2>
        <a:srgbClr val="909AC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8787F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Другая 7">
      <a:dk1>
        <a:sysClr val="windowText" lastClr="000000"/>
      </a:dk1>
      <a:lt1>
        <a:srgbClr val="B0BCDB"/>
      </a:lt1>
      <a:dk2>
        <a:srgbClr val="465E9C"/>
      </a:dk2>
      <a:lt2>
        <a:srgbClr val="B0BCDB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10881</TotalTime>
  <Words>753</Words>
  <Application>Microsoft Office PowerPoint</Application>
  <PresentationFormat>Лист A4 (210x297 мм)</PresentationFormat>
  <Paragraphs>150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Связи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Воздушный поток</vt:lpstr>
      <vt:lpstr>Кнопка</vt:lpstr>
      <vt:lpstr>C:\Users\1\Desktop\бюджет для граждан отчет 2014\бюджет Александров отчет за 2014 год\бюджет для граждан отчет за 2014 год Александров.xls!Лист1!R1C2:R22C4</vt:lpstr>
      <vt:lpstr>C:\Users\1\Desktop\бюджет для граждан отчет 2014\бюджет Александров отчет за 2014 год\бюджет для граждан отчет за 2014 год Александров.xls!Лист5!R2C2:R7C7</vt:lpstr>
      <vt:lpstr>C:\Users\1\Desktop\бюджет для граждан отчет 2014\бюджет Александров отчет за 2014 год\бюджет для граждан отчет за 2014 год Александров.xls!Лист2!R1C1:R9C3</vt:lpstr>
      <vt:lpstr>C:\Users\1\Desktop\бюджет для граждан отчет 2014\бюджет Александров отчет за 2014 год\бюджет для граждан отчет за 2014 год Александров.xls!Лист2!R10C1:R19C3</vt:lpstr>
      <vt:lpstr>C:\Users\1\Desktop\бюджет для граждан отчет 2014\бюджет Александров отчет за 2014 год\бюджет для граждан отчет за 2014 год Александров.xls!Лист3!R2C2:R5C6</vt:lpstr>
      <vt:lpstr>C:\Users\1\Desktop\бюджет для граждан отчет 2014\бюджет Александров отчет за 2014 год\бюджет для граждан отчет за 2014 год Александров.xls!Лист3!R7C2:R10C3</vt:lpstr>
      <vt:lpstr>C:\Users\1\Desktop\бюджет для граждан отчет 2014\бюджет Александров отчет за 2014 год\бюджет для граждан отчет за 2014 год Александров.xls!Лист4!R1C1:R22C5</vt:lpstr>
      <vt:lpstr>Презентация PowerPoint</vt:lpstr>
      <vt:lpstr>Презентация PowerPoint</vt:lpstr>
      <vt:lpstr>Презентация PowerPoint</vt:lpstr>
      <vt:lpstr>Информация о проведении публичных слушаний</vt:lpstr>
      <vt:lpstr>Показатели социально – экономического развития муниципального образования город Александров за 2014 год</vt:lpstr>
      <vt:lpstr>Основные параметры бюджета муниципального образования город Александров за 2014 год</vt:lpstr>
      <vt:lpstr>Основные характеристики бюджета муниципального образования город Александров за 2014 год</vt:lpstr>
      <vt:lpstr>Налоговые доходы 158 273,22 тыс. руб.</vt:lpstr>
      <vt:lpstr>Недоимка по налогам и сборам за 2014 год</vt:lpstr>
      <vt:lpstr>Неналоговые доходы 14 984,32 тыс. руб. </vt:lpstr>
      <vt:lpstr>Безвозмездные поступления 71 183,59 тыс. руб. </vt:lpstr>
      <vt:lpstr>Муниципальные программы</vt:lpstr>
      <vt:lpstr>Муниципальные программы</vt:lpstr>
      <vt:lpstr>Муниципальный долг муниципального образования город Александров</vt:lpstr>
      <vt:lpstr>Дополнительная информация к отчету об исполнении бюджета муниципального образования город Александров за 2014 год</vt:lpstr>
      <vt:lpstr>Обращение к жителям муниципального образования город Александров</vt:lpstr>
      <vt:lpstr>Информация для контактов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Аникина Ольга Сергеевна</cp:lastModifiedBy>
  <cp:revision>826</cp:revision>
  <cp:lastPrinted>2015-01-23T06:45:55Z</cp:lastPrinted>
  <dcterms:created xsi:type="dcterms:W3CDTF">2013-10-23T10:56:41Z</dcterms:created>
  <dcterms:modified xsi:type="dcterms:W3CDTF">2015-07-06T16:41:58Z</dcterms:modified>
</cp:coreProperties>
</file>